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zh-TW" altLang="en-US"/>
              <a:t>按一下以編輯母片標題樣式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4E30A455-F326-4722-9436-E67E88B86A28}" type="datetimeFigureOut">
              <a:rPr lang="zh-TW" altLang="en-US" smtClean="0"/>
              <a:t>2024/4/23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3B79BA-8498-46BC-9DF8-7BEF3853A945}" type="slidenum">
              <a:rPr lang="zh-TW" altLang="en-US" smtClean="0"/>
              <a:t>‹#›</a:t>
            </a:fld>
            <a:endParaRPr lang="zh-TW" altLang="en-US"/>
          </a:p>
        </p:txBody>
      </p:sp>
    </p:spTree>
    <p:extLst>
      <p:ext uri="{BB962C8B-B14F-4D97-AF65-F5344CB8AC3E}">
        <p14:creationId xmlns:p14="http://schemas.microsoft.com/office/powerpoint/2010/main" val="3365303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E30A455-F326-4722-9436-E67E88B86A28}" type="datetimeFigureOut">
              <a:rPr lang="zh-TW" altLang="en-US" smtClean="0"/>
              <a:t>2024/4/23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03B79BA-8498-46BC-9DF8-7BEF3853A945}" type="slidenum">
              <a:rPr lang="zh-TW" altLang="en-US" smtClean="0"/>
              <a:t>‹#›</a:t>
            </a:fld>
            <a:endParaRPr lang="zh-TW" altLang="en-US"/>
          </a:p>
        </p:txBody>
      </p:sp>
    </p:spTree>
    <p:extLst>
      <p:ext uri="{BB962C8B-B14F-4D97-AF65-F5344CB8AC3E}">
        <p14:creationId xmlns:p14="http://schemas.microsoft.com/office/powerpoint/2010/main" val="407483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zh-TW" altLang="en-US"/>
              <a:t>按一下以編輯母片標題樣式</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E30A455-F326-4722-9436-E67E88B86A28}" type="datetimeFigureOut">
              <a:rPr lang="zh-TW" altLang="en-US" smtClean="0"/>
              <a:t>2024/4/23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3B79BA-8498-46BC-9DF8-7BEF3853A945}" type="slidenum">
              <a:rPr lang="zh-TW" altLang="en-US" smtClean="0"/>
              <a:t>‹#›</a:t>
            </a:fld>
            <a:endParaRPr lang="zh-TW" altLang="en-US"/>
          </a:p>
        </p:txBody>
      </p:sp>
    </p:spTree>
    <p:extLst>
      <p:ext uri="{BB962C8B-B14F-4D97-AF65-F5344CB8AC3E}">
        <p14:creationId xmlns:p14="http://schemas.microsoft.com/office/powerpoint/2010/main" val="854925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zh-TW" altLang="en-US"/>
              <a:t>按一下以編輯母片標題樣式</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zh-TW" altLang="en-US"/>
              <a:t>按一下以編輯母片文字樣式</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E30A455-F326-4722-9436-E67E88B86A28}" type="datetimeFigureOut">
              <a:rPr lang="zh-TW" altLang="en-US" smtClean="0"/>
              <a:t>2024/4/23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3B79BA-8498-46BC-9DF8-7BEF3853A945}" type="slidenum">
              <a:rPr lang="zh-TW" altLang="en-US" smtClean="0"/>
              <a:t>‹#›</a:t>
            </a:fld>
            <a:endParaRPr lang="zh-TW" alt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19047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E30A455-F326-4722-9436-E67E88B86A28}" type="datetimeFigureOut">
              <a:rPr lang="zh-TW" altLang="en-US" smtClean="0"/>
              <a:t>2024/4/23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3B79BA-8498-46BC-9DF8-7BEF3853A945}" type="slidenum">
              <a:rPr lang="zh-TW" altLang="en-US" smtClean="0"/>
              <a:t>‹#›</a:t>
            </a:fld>
            <a:endParaRPr lang="zh-TW" altLang="en-US"/>
          </a:p>
        </p:txBody>
      </p:sp>
    </p:spTree>
    <p:extLst>
      <p:ext uri="{BB962C8B-B14F-4D97-AF65-F5344CB8AC3E}">
        <p14:creationId xmlns:p14="http://schemas.microsoft.com/office/powerpoint/2010/main" val="2483239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TW" altLang="en-US"/>
              <a:t>按一下以編輯母片標題樣式</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30A455-F326-4722-9436-E67E88B86A28}" type="datetimeFigureOut">
              <a:rPr lang="zh-TW" altLang="en-US" smtClean="0"/>
              <a:t>2024/4/23</a:t>
            </a:fld>
            <a:endParaRPr lang="zh-TW" altLang="en-US"/>
          </a:p>
        </p:txBody>
      </p:sp>
      <p:sp>
        <p:nvSpPr>
          <p:cNvPr id="4"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3B79BA-8498-46BC-9DF8-7BEF3853A945}" type="slidenum">
              <a:rPr lang="zh-TW" altLang="en-US" smtClean="0"/>
              <a:t>‹#›</a:t>
            </a:fld>
            <a:endParaRPr lang="zh-TW" altLang="en-US"/>
          </a:p>
        </p:txBody>
      </p:sp>
    </p:spTree>
    <p:extLst>
      <p:ext uri="{BB962C8B-B14F-4D97-AF65-F5344CB8AC3E}">
        <p14:creationId xmlns:p14="http://schemas.microsoft.com/office/powerpoint/2010/main" val="3729335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TW" altLang="en-US"/>
              <a:t>按一下以編輯母片標題樣式</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30A455-F326-4722-9436-E67E88B86A28}" type="datetimeFigureOut">
              <a:rPr lang="zh-TW" altLang="en-US" smtClean="0"/>
              <a:t>2024/4/23</a:t>
            </a:fld>
            <a:endParaRPr lang="zh-TW" altLang="en-US"/>
          </a:p>
        </p:txBody>
      </p:sp>
      <p:sp>
        <p:nvSpPr>
          <p:cNvPr id="4"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3B79BA-8498-46BC-9DF8-7BEF3853A945}" type="slidenum">
              <a:rPr lang="zh-TW" altLang="en-US" smtClean="0"/>
              <a:t>‹#›</a:t>
            </a:fld>
            <a:endParaRPr lang="zh-TW" altLang="en-US"/>
          </a:p>
        </p:txBody>
      </p:sp>
    </p:spTree>
    <p:extLst>
      <p:ext uri="{BB962C8B-B14F-4D97-AF65-F5344CB8AC3E}">
        <p14:creationId xmlns:p14="http://schemas.microsoft.com/office/powerpoint/2010/main" val="3311539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nchorCtr="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E30A455-F326-4722-9436-E67E88B86A28}" type="datetimeFigureOut">
              <a:rPr lang="zh-TW" altLang="en-US" smtClean="0"/>
              <a:t>2024/4/23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3B79BA-8498-46BC-9DF8-7BEF3853A945}" type="slidenum">
              <a:rPr lang="zh-TW" altLang="en-US" smtClean="0"/>
              <a:t>‹#›</a:t>
            </a:fld>
            <a:endParaRPr lang="zh-TW" altLang="en-US"/>
          </a:p>
        </p:txBody>
      </p:sp>
    </p:spTree>
    <p:extLst>
      <p:ext uri="{BB962C8B-B14F-4D97-AF65-F5344CB8AC3E}">
        <p14:creationId xmlns:p14="http://schemas.microsoft.com/office/powerpoint/2010/main" val="3122538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E30A455-F326-4722-9436-E67E88B86A28}" type="datetimeFigureOut">
              <a:rPr lang="zh-TW" altLang="en-US" smtClean="0"/>
              <a:t>2024/4/23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3B79BA-8498-46BC-9DF8-7BEF3853A945}" type="slidenum">
              <a:rPr lang="zh-TW" altLang="en-US" smtClean="0"/>
              <a:t>‹#›</a:t>
            </a:fld>
            <a:endParaRPr lang="zh-TW" altLang="en-US"/>
          </a:p>
        </p:txBody>
      </p:sp>
    </p:spTree>
    <p:extLst>
      <p:ext uri="{BB962C8B-B14F-4D97-AF65-F5344CB8AC3E}">
        <p14:creationId xmlns:p14="http://schemas.microsoft.com/office/powerpoint/2010/main" val="4006999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p>
            <a:fld id="{4E30A455-F326-4722-9436-E67E88B86A28}" type="datetimeFigureOut">
              <a:rPr lang="zh-TW" altLang="en-US" smtClean="0"/>
              <a:t>2024/4/23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3B79BA-8498-46BC-9DF8-7BEF3853A945}" type="slidenum">
              <a:rPr lang="zh-TW" altLang="en-US" smtClean="0"/>
              <a:t>‹#›</a:t>
            </a:fld>
            <a:endParaRPr lang="zh-TW" altLang="en-US"/>
          </a:p>
        </p:txBody>
      </p:sp>
    </p:spTree>
    <p:extLst>
      <p:ext uri="{BB962C8B-B14F-4D97-AF65-F5344CB8AC3E}">
        <p14:creationId xmlns:p14="http://schemas.microsoft.com/office/powerpoint/2010/main" val="558357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E30A455-F326-4722-9436-E67E88B86A28}" type="datetimeFigureOut">
              <a:rPr lang="zh-TW" altLang="en-US" smtClean="0"/>
              <a:t>2024/4/23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3B79BA-8498-46BC-9DF8-7BEF3853A945}" type="slidenum">
              <a:rPr lang="zh-TW" altLang="en-US" smtClean="0"/>
              <a:t>‹#›</a:t>
            </a:fld>
            <a:endParaRPr lang="zh-TW" altLang="en-US"/>
          </a:p>
        </p:txBody>
      </p:sp>
    </p:spTree>
    <p:extLst>
      <p:ext uri="{BB962C8B-B14F-4D97-AF65-F5344CB8AC3E}">
        <p14:creationId xmlns:p14="http://schemas.microsoft.com/office/powerpoint/2010/main" val="429719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E30A455-F326-4722-9436-E67E88B86A28}" type="datetimeFigureOut">
              <a:rPr lang="zh-TW" altLang="en-US" smtClean="0"/>
              <a:t>2024/4/23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03B79BA-8498-46BC-9DF8-7BEF3853A945}" type="slidenum">
              <a:rPr lang="zh-TW" altLang="en-US" smtClean="0"/>
              <a:t>‹#›</a:t>
            </a:fld>
            <a:endParaRPr lang="zh-TW" altLang="en-US"/>
          </a:p>
        </p:txBody>
      </p:sp>
    </p:spTree>
    <p:extLst>
      <p:ext uri="{BB962C8B-B14F-4D97-AF65-F5344CB8AC3E}">
        <p14:creationId xmlns:p14="http://schemas.microsoft.com/office/powerpoint/2010/main" val="424641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E30A455-F326-4722-9436-E67E88B86A28}" type="datetimeFigureOut">
              <a:rPr lang="zh-TW" altLang="en-US" smtClean="0"/>
              <a:t>2024/4/23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03B79BA-8498-46BC-9DF8-7BEF3853A945}" type="slidenum">
              <a:rPr lang="zh-TW" altLang="en-US" smtClean="0"/>
              <a:t>‹#›</a:t>
            </a:fld>
            <a:endParaRPr lang="zh-TW" altLang="en-US"/>
          </a:p>
        </p:txBody>
      </p:sp>
    </p:spTree>
    <p:extLst>
      <p:ext uri="{BB962C8B-B14F-4D97-AF65-F5344CB8AC3E}">
        <p14:creationId xmlns:p14="http://schemas.microsoft.com/office/powerpoint/2010/main" val="64790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7" name="Date Placeholder 2"/>
          <p:cNvSpPr>
            <a:spLocks noGrp="1"/>
          </p:cNvSpPr>
          <p:nvPr>
            <p:ph type="dt" sz="half" idx="10"/>
          </p:nvPr>
        </p:nvSpPr>
        <p:spPr/>
        <p:txBody>
          <a:bodyPr/>
          <a:lstStyle/>
          <a:p>
            <a:fld id="{4E30A455-F326-4722-9436-E67E88B86A28}" type="datetimeFigureOut">
              <a:rPr lang="zh-TW" altLang="en-US" smtClean="0"/>
              <a:t>2024/4/23</a:t>
            </a:fld>
            <a:endParaRPr lang="zh-TW" altLang="en-US"/>
          </a:p>
        </p:txBody>
      </p:sp>
      <p:sp>
        <p:nvSpPr>
          <p:cNvPr id="5" name="Footer Placeholder 3"/>
          <p:cNvSpPr>
            <a:spLocks noGrp="1"/>
          </p:cNvSpPr>
          <p:nvPr>
            <p:ph type="ftr" sz="quarter" idx="11"/>
          </p:nvPr>
        </p:nvSpPr>
        <p:spPr/>
        <p:txBody>
          <a:bodyPr/>
          <a:lstStyle/>
          <a:p>
            <a:endParaRPr lang="zh-TW" altLang="en-US"/>
          </a:p>
        </p:txBody>
      </p:sp>
      <p:sp>
        <p:nvSpPr>
          <p:cNvPr id="6" name="Slide Number Placeholder 4"/>
          <p:cNvSpPr>
            <a:spLocks noGrp="1"/>
          </p:cNvSpPr>
          <p:nvPr>
            <p:ph type="sldNum" sz="quarter" idx="12"/>
          </p:nvPr>
        </p:nvSpPr>
        <p:spPr/>
        <p:txBody>
          <a:bodyPr/>
          <a:lstStyle/>
          <a:p>
            <a:fld id="{403B79BA-8498-46BC-9DF8-7BEF3853A945}" type="slidenum">
              <a:rPr lang="zh-TW" altLang="en-US" smtClean="0"/>
              <a:t>‹#›</a:t>
            </a:fld>
            <a:endParaRPr lang="zh-TW" altLang="en-US"/>
          </a:p>
        </p:txBody>
      </p:sp>
    </p:spTree>
    <p:extLst>
      <p:ext uri="{BB962C8B-B14F-4D97-AF65-F5344CB8AC3E}">
        <p14:creationId xmlns:p14="http://schemas.microsoft.com/office/powerpoint/2010/main" val="34933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E30A455-F326-4722-9436-E67E88B86A28}" type="datetimeFigureOut">
              <a:rPr lang="zh-TW" altLang="en-US" smtClean="0"/>
              <a:t>2024/4/23</a:t>
            </a:fld>
            <a:endParaRPr lang="zh-TW" altLang="en-US"/>
          </a:p>
        </p:txBody>
      </p:sp>
      <p:sp>
        <p:nvSpPr>
          <p:cNvPr id="5" name="Footer Placeholder 2"/>
          <p:cNvSpPr>
            <a:spLocks noGrp="1"/>
          </p:cNvSpPr>
          <p:nvPr>
            <p:ph type="ftr" sz="quarter" idx="11"/>
          </p:nvPr>
        </p:nvSpPr>
        <p:spPr/>
        <p:txBody>
          <a:bodyPr/>
          <a:lstStyle/>
          <a:p>
            <a:endParaRPr lang="zh-TW" altLang="en-US"/>
          </a:p>
        </p:txBody>
      </p:sp>
      <p:sp>
        <p:nvSpPr>
          <p:cNvPr id="6" name="Slide Number Placeholder 3"/>
          <p:cNvSpPr>
            <a:spLocks noGrp="1"/>
          </p:cNvSpPr>
          <p:nvPr>
            <p:ph type="sldNum" sz="quarter" idx="12"/>
          </p:nvPr>
        </p:nvSpPr>
        <p:spPr/>
        <p:txBody>
          <a:bodyPr/>
          <a:lstStyle/>
          <a:p>
            <a:fld id="{403B79BA-8498-46BC-9DF8-7BEF3853A945}" type="slidenum">
              <a:rPr lang="zh-TW" altLang="en-US" smtClean="0"/>
              <a:t>‹#›</a:t>
            </a:fld>
            <a:endParaRPr lang="zh-TW" altLang="en-US"/>
          </a:p>
        </p:txBody>
      </p:sp>
    </p:spTree>
    <p:extLst>
      <p:ext uri="{BB962C8B-B14F-4D97-AF65-F5344CB8AC3E}">
        <p14:creationId xmlns:p14="http://schemas.microsoft.com/office/powerpoint/2010/main" val="111467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7" name="Date Placeholder 4"/>
          <p:cNvSpPr>
            <a:spLocks noGrp="1"/>
          </p:cNvSpPr>
          <p:nvPr>
            <p:ph type="dt" sz="half" idx="10"/>
          </p:nvPr>
        </p:nvSpPr>
        <p:spPr/>
        <p:txBody>
          <a:bodyPr/>
          <a:lstStyle/>
          <a:p>
            <a:fld id="{4E30A455-F326-4722-9436-E67E88B86A28}" type="datetimeFigureOut">
              <a:rPr lang="zh-TW" altLang="en-US" smtClean="0"/>
              <a:t>2024/4/23</a:t>
            </a:fld>
            <a:endParaRPr lang="zh-TW" altLang="en-US"/>
          </a:p>
        </p:txBody>
      </p:sp>
      <p:sp>
        <p:nvSpPr>
          <p:cNvPr id="5" name="Footer Placeholder 5"/>
          <p:cNvSpPr>
            <a:spLocks noGrp="1"/>
          </p:cNvSpPr>
          <p:nvPr>
            <p:ph type="ftr" sz="quarter" idx="11"/>
          </p:nvPr>
        </p:nvSpPr>
        <p:spPr/>
        <p:txBody>
          <a:bodyPr/>
          <a:lstStyle/>
          <a:p>
            <a:endParaRPr lang="zh-TW" altLang="en-US"/>
          </a:p>
        </p:txBody>
      </p:sp>
      <p:sp>
        <p:nvSpPr>
          <p:cNvPr id="6" name="Slide Number Placeholder 6"/>
          <p:cNvSpPr>
            <a:spLocks noGrp="1"/>
          </p:cNvSpPr>
          <p:nvPr>
            <p:ph type="sldNum" sz="quarter" idx="12"/>
          </p:nvPr>
        </p:nvSpPr>
        <p:spPr/>
        <p:txBody>
          <a:bodyPr/>
          <a:lstStyle/>
          <a:p>
            <a:fld id="{403B79BA-8498-46BC-9DF8-7BEF3853A945}" type="slidenum">
              <a:rPr lang="zh-TW" altLang="en-US" smtClean="0"/>
              <a:t>‹#›</a:t>
            </a:fld>
            <a:endParaRPr lang="zh-TW" altLang="en-US"/>
          </a:p>
        </p:txBody>
      </p:sp>
    </p:spTree>
    <p:extLst>
      <p:ext uri="{BB962C8B-B14F-4D97-AF65-F5344CB8AC3E}">
        <p14:creationId xmlns:p14="http://schemas.microsoft.com/office/powerpoint/2010/main" val="320355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4E30A455-F326-4722-9436-E67E88B86A28}" type="datetimeFigureOut">
              <a:rPr lang="zh-TW" altLang="en-US" smtClean="0"/>
              <a:t>2024/4/23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03B79BA-8498-46BC-9DF8-7BEF3853A945}" type="slidenum">
              <a:rPr lang="zh-TW" altLang="en-US" smtClean="0"/>
              <a:t>‹#›</a:t>
            </a:fld>
            <a:endParaRPr lang="zh-TW" altLang="en-US"/>
          </a:p>
        </p:txBody>
      </p:sp>
    </p:spTree>
    <p:extLst>
      <p:ext uri="{BB962C8B-B14F-4D97-AF65-F5344CB8AC3E}">
        <p14:creationId xmlns:p14="http://schemas.microsoft.com/office/powerpoint/2010/main" val="1531976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E30A455-F326-4722-9436-E67E88B86A28}" type="datetimeFigureOut">
              <a:rPr lang="zh-TW" altLang="en-US" smtClean="0"/>
              <a:t>2024/4/23</a:t>
            </a:fld>
            <a:endParaRPr lang="zh-TW" alt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zh-TW" alt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03B79BA-8498-46BC-9DF8-7BEF3853A945}" type="slidenum">
              <a:rPr lang="zh-TW" altLang="en-US" smtClean="0"/>
              <a:t>‹#›</a:t>
            </a:fld>
            <a:endParaRPr lang="zh-TW" altLang="en-US"/>
          </a:p>
        </p:txBody>
      </p:sp>
    </p:spTree>
    <p:extLst>
      <p:ext uri="{BB962C8B-B14F-4D97-AF65-F5344CB8AC3E}">
        <p14:creationId xmlns:p14="http://schemas.microsoft.com/office/powerpoint/2010/main" val="3722654994"/>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theinitium.com/article/20220920-opinion-taiwan-921-earthquake-23th" TargetMode="External"/><Relationship Id="rId2" Type="http://schemas.openxmlformats.org/officeDocument/2006/relationships/hyperlink" Target="https://www.cwa.gov.tw/V8/C/A/organ/SC.html" TargetMode="External"/><Relationship Id="rId1" Type="http://schemas.openxmlformats.org/officeDocument/2006/relationships/slideLayout" Target="../slideLayouts/slideLayout2.xml"/><Relationship Id="rId4" Type="http://schemas.openxmlformats.org/officeDocument/2006/relationships/hyperlink" Target="https://student.ctcn.edu.tw/web/OFA/s1/house/homepage/%E5%9C%B0%E9%9C%87/%E5%9C%B0%E9%9C%87%E5%B0%8D%E7%92%B0%E5%A2%83%E7%9A%84%E5%8D%B1%E5%AE%B3.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AD4A24-0196-4F52-8598-4EC1DFE1C6C9}"/>
              </a:ext>
            </a:extLst>
          </p:cNvPr>
          <p:cNvSpPr>
            <a:spLocks noGrp="1"/>
          </p:cNvSpPr>
          <p:nvPr>
            <p:ph type="ctrTitle"/>
          </p:nvPr>
        </p:nvSpPr>
        <p:spPr>
          <a:xfrm>
            <a:off x="1464733" y="1774296"/>
            <a:ext cx="9144000" cy="2387600"/>
          </a:xfrm>
        </p:spPr>
        <p:txBody>
          <a:bodyPr>
            <a:normAutofit/>
          </a:bodyPr>
          <a:lstStyle/>
          <a:p>
            <a:r>
              <a:rPr lang="zh-TW" altLang="zh-TW" sz="66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國家級警報來了</a:t>
            </a:r>
            <a:r>
              <a:rPr lang="en-US" altLang="zh-TW" sz="6600" b="1" kern="100" dirty="0">
                <a:solidFill>
                  <a:srgbClr val="FF0000"/>
                </a:solidFill>
                <a:effectLst/>
                <a:latin typeface="Times New Roman" panose="02020603050405020304" pitchFamily="18" charset="0"/>
                <a:ea typeface="標楷體" panose="03000509000000000000" pitchFamily="65" charset="-120"/>
              </a:rPr>
              <a:t>~</a:t>
            </a:r>
            <a:r>
              <a:rPr lang="zh-TW" altLang="zh-TW" sz="66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地震的探討及如何防範</a:t>
            </a:r>
            <a:endParaRPr lang="zh-TW" altLang="en-US" sz="6600" dirty="0">
              <a:solidFill>
                <a:srgbClr val="FF0000"/>
              </a:solidFill>
            </a:endParaRPr>
          </a:p>
        </p:txBody>
      </p:sp>
      <p:sp>
        <p:nvSpPr>
          <p:cNvPr id="3" name="副標題 2">
            <a:extLst>
              <a:ext uri="{FF2B5EF4-FFF2-40B4-BE49-F238E27FC236}">
                <a16:creationId xmlns:a16="http://schemas.microsoft.com/office/drawing/2014/main" id="{ED017101-C437-4F9E-A371-120234D6966B}"/>
              </a:ext>
            </a:extLst>
          </p:cNvPr>
          <p:cNvSpPr>
            <a:spLocks noGrp="1"/>
          </p:cNvSpPr>
          <p:nvPr>
            <p:ph type="subTitle" idx="1"/>
          </p:nvPr>
        </p:nvSpPr>
        <p:spPr>
          <a:xfrm flipH="1">
            <a:off x="2641599" y="4075111"/>
            <a:ext cx="7857067" cy="1707621"/>
          </a:xfrm>
        </p:spPr>
        <p:txBody>
          <a:bodyPr/>
          <a:lstStyle/>
          <a:p>
            <a:endParaRPr lang="zh-TW" altLang="en-US" dirty="0"/>
          </a:p>
        </p:txBody>
      </p:sp>
    </p:spTree>
    <p:extLst>
      <p:ext uri="{BB962C8B-B14F-4D97-AF65-F5344CB8AC3E}">
        <p14:creationId xmlns:p14="http://schemas.microsoft.com/office/powerpoint/2010/main" val="1028347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6AECF5-4928-445E-95C7-039AE24C2521}"/>
              </a:ext>
            </a:extLst>
          </p:cNvPr>
          <p:cNvSpPr>
            <a:spLocks noGrp="1"/>
          </p:cNvSpPr>
          <p:nvPr>
            <p:ph type="ctrTitle"/>
          </p:nvPr>
        </p:nvSpPr>
        <p:spPr>
          <a:xfrm>
            <a:off x="491068" y="651934"/>
            <a:ext cx="4927600" cy="5359400"/>
          </a:xfrm>
        </p:spPr>
        <p:txBody>
          <a:bodyPr>
            <a:normAutofit fontScale="90000"/>
          </a:bodyPr>
          <a:lstStyle/>
          <a:p>
            <a:r>
              <a:rPr lang="zh-TW" altLang="en-US" sz="1300" dirty="0"/>
              <a:t> </a:t>
            </a:r>
            <a:r>
              <a:rPr lang="zh-TW" altLang="en-US" sz="4000" dirty="0"/>
              <a:t>台灣位於環太平洋地震帶，是典型的板塊碰撞下產生的大陸邊緣島嶼；東北方是由沖繩海槽、琉球島弧及琉球海溝等地形所組成的構造系統；而南方與東南方的海底則是由呂宋島弧、呂宋海槽及馬尼拉海溝所構成南北向地質構造系統。 </a:t>
            </a:r>
          </a:p>
        </p:txBody>
      </p:sp>
      <p:sp>
        <p:nvSpPr>
          <p:cNvPr id="3" name="副標題 2">
            <a:extLst>
              <a:ext uri="{FF2B5EF4-FFF2-40B4-BE49-F238E27FC236}">
                <a16:creationId xmlns:a16="http://schemas.microsoft.com/office/drawing/2014/main" id="{2AFB3828-B8AA-4044-8813-F0AE7DE10EDC}"/>
              </a:ext>
            </a:extLst>
          </p:cNvPr>
          <p:cNvSpPr>
            <a:spLocks noGrp="1"/>
          </p:cNvSpPr>
          <p:nvPr>
            <p:ph type="subTitle" idx="1"/>
          </p:nvPr>
        </p:nvSpPr>
        <p:spPr>
          <a:xfrm>
            <a:off x="6544732" y="4648200"/>
            <a:ext cx="540279" cy="1143000"/>
          </a:xfrm>
        </p:spPr>
        <p:txBody>
          <a:bodyPr/>
          <a:lstStyle/>
          <a:p>
            <a:endParaRPr lang="zh-TW" altLang="en-US" dirty="0"/>
          </a:p>
        </p:txBody>
      </p:sp>
      <p:pic>
        <p:nvPicPr>
          <p:cNvPr id="1026" name="Picture 2" descr="中央氣象署數位科普網-隨處發生的地震？！—什麼是地震帶?(下)">
            <a:extLst>
              <a:ext uri="{FF2B5EF4-FFF2-40B4-BE49-F238E27FC236}">
                <a16:creationId xmlns:a16="http://schemas.microsoft.com/office/drawing/2014/main" id="{8A85DDA4-09AE-4FE3-B5A0-45C9931BE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132" y="2539999"/>
            <a:ext cx="6002868" cy="431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839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B6F36C-912C-47EE-BADB-39E907F2CE4F}"/>
              </a:ext>
            </a:extLst>
          </p:cNvPr>
          <p:cNvSpPr>
            <a:spLocks noGrp="1"/>
          </p:cNvSpPr>
          <p:nvPr>
            <p:ph type="title"/>
          </p:nvPr>
        </p:nvSpPr>
        <p:spPr>
          <a:xfrm>
            <a:off x="3219977" y="372533"/>
            <a:ext cx="5018090" cy="1303865"/>
          </a:xfrm>
        </p:spPr>
        <p:txBody>
          <a:bodyPr/>
          <a:lstStyle/>
          <a:p>
            <a:r>
              <a:rPr lang="zh-TW" altLang="en-US" sz="7200" dirty="0"/>
              <a:t>台灣之斷層</a:t>
            </a:r>
          </a:p>
        </p:txBody>
      </p:sp>
      <p:sp>
        <p:nvSpPr>
          <p:cNvPr id="3" name="內容版面配置區 2">
            <a:extLst>
              <a:ext uri="{FF2B5EF4-FFF2-40B4-BE49-F238E27FC236}">
                <a16:creationId xmlns:a16="http://schemas.microsoft.com/office/drawing/2014/main" id="{C75B4E1A-2DDD-4BDC-8E7B-C7374D459E0C}"/>
              </a:ext>
            </a:extLst>
          </p:cNvPr>
          <p:cNvSpPr>
            <a:spLocks noGrp="1"/>
          </p:cNvSpPr>
          <p:nvPr>
            <p:ph idx="1"/>
          </p:nvPr>
        </p:nvSpPr>
        <p:spPr>
          <a:xfrm>
            <a:off x="-112978" y="1676398"/>
            <a:ext cx="11684000" cy="5029201"/>
          </a:xfrm>
        </p:spPr>
        <p:txBody>
          <a:bodyPr>
            <a:noAutofit/>
          </a:bodyPr>
          <a:lstStyle/>
          <a:p>
            <a:pPr lvl="2"/>
            <a:r>
              <a:rPr lang="zh-TW" altLang="en-US" sz="3200" dirty="0"/>
              <a:t>斷層是指存在地殼中的破裂面，其兩側地盤有明顯的相對位移者。通常它是兩個板塊之間一個長條狀的區域，延伸至地殼內 </a:t>
            </a:r>
            <a:r>
              <a:rPr lang="en-US" altLang="zh-TW" sz="3200" dirty="0"/>
              <a:t>15 </a:t>
            </a:r>
            <a:r>
              <a:rPr lang="zh-TW" altLang="en-US" sz="3200" dirty="0"/>
              <a:t>公里以上的深度。斷層也可能是在地震時出現於地盤運動不連續面附近的脆弱面。 斷層突然錯動就是地震的起源之一。斷層錯動有兩種方式：有一種是緩慢而持續的錯動，其速度每年數公厘至數公分不等，稱為斷層潛移。這種斷層錯動會造成地裂，破壞道路、溝渠或房屋地基，但不會引發地震。另一種是突然而劇烈的錯動，這種斷層錯動因會擾動周圍的岩盤而引起震動，成為震源所在。 </a:t>
            </a:r>
          </a:p>
        </p:txBody>
      </p:sp>
    </p:spTree>
    <p:extLst>
      <p:ext uri="{BB962C8B-B14F-4D97-AF65-F5344CB8AC3E}">
        <p14:creationId xmlns:p14="http://schemas.microsoft.com/office/powerpoint/2010/main" val="121217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657F72-B75D-4F79-8B3D-3C4244FB4052}"/>
              </a:ext>
            </a:extLst>
          </p:cNvPr>
          <p:cNvSpPr>
            <a:spLocks noGrp="1"/>
          </p:cNvSpPr>
          <p:nvPr>
            <p:ph type="title"/>
          </p:nvPr>
        </p:nvSpPr>
        <p:spPr>
          <a:xfrm>
            <a:off x="203200" y="364067"/>
            <a:ext cx="3581400" cy="5892800"/>
          </a:xfrm>
        </p:spPr>
        <p:txBody>
          <a:bodyPr/>
          <a:lstStyle/>
          <a:p>
            <a:pPr algn="ctr"/>
            <a:r>
              <a:rPr lang="zh-TW" altLang="en-US" sz="2400" b="1" i="0" dirty="0">
                <a:solidFill>
                  <a:srgbClr val="FFFF00"/>
                </a:solidFill>
                <a:effectLst/>
                <a:latin typeface="標楷體" panose="03000509000000000000" pitchFamily="65" charset="-120"/>
                <a:ea typeface="標楷體" panose="03000509000000000000" pitchFamily="65" charset="-120"/>
              </a:rPr>
              <a:t>地震帶來的災害：</a:t>
            </a:r>
            <a:r>
              <a:rPr lang="zh-TW" altLang="en-US" sz="2400" b="1" i="0" dirty="0">
                <a:solidFill>
                  <a:srgbClr val="FFFF00"/>
                </a:solidFill>
                <a:effectLst/>
                <a:latin typeface="Times New Roman" panose="02020603050405020304" pitchFamily="18" charset="0"/>
              </a:rPr>
              <a:t>山體滑坡，雪崩等；而發生在海底的強地震則可能引起海嘯。</a:t>
            </a:r>
            <a:br>
              <a:rPr lang="zh-TW" altLang="en-US" sz="2400" b="0" i="0" dirty="0">
                <a:solidFill>
                  <a:srgbClr val="FFFF00"/>
                </a:solidFill>
                <a:effectLst/>
                <a:latin typeface="Times New Roman" panose="02020603050405020304" pitchFamily="18" charset="0"/>
              </a:rPr>
            </a:br>
            <a:r>
              <a:rPr lang="zh-TW" altLang="en-US" sz="2400" b="1" i="0" dirty="0">
                <a:solidFill>
                  <a:srgbClr val="FFFF00"/>
                </a:solidFill>
                <a:effectLst/>
                <a:latin typeface="Times New Roman" panose="02020603050405020304" pitchFamily="18" charset="0"/>
              </a:rPr>
              <a:t>餘震會使破壞更加嚴重。</a:t>
            </a:r>
            <a:br>
              <a:rPr lang="zh-TW" altLang="en-US" sz="2400" b="0" i="0" dirty="0">
                <a:solidFill>
                  <a:srgbClr val="FFFF00"/>
                </a:solidFill>
                <a:effectLst/>
                <a:latin typeface="Times New Roman" panose="02020603050405020304" pitchFamily="18" charset="0"/>
              </a:rPr>
            </a:br>
            <a:r>
              <a:rPr lang="zh-TW" altLang="en-US" sz="2400" b="1" i="0" dirty="0">
                <a:solidFill>
                  <a:srgbClr val="FFFF00"/>
                </a:solidFill>
                <a:effectLst/>
                <a:latin typeface="Times New Roman" panose="02020603050405020304" pitchFamily="18" charset="0"/>
              </a:rPr>
              <a:t>地震引發的次生災害主要有建築物倒塌，山體滑坡以及管道破裂等引起的火災，水災和毒氣泄漏等。</a:t>
            </a:r>
            <a:br>
              <a:rPr lang="zh-TW" altLang="en-US" sz="2400" b="0" i="0" dirty="0">
                <a:solidFill>
                  <a:srgbClr val="FFFF00"/>
                </a:solidFill>
                <a:effectLst/>
                <a:latin typeface="Times New Roman" panose="02020603050405020304" pitchFamily="18" charset="0"/>
              </a:rPr>
            </a:br>
            <a:r>
              <a:rPr lang="zh-TW" altLang="en-US" sz="2400" b="1" i="0" dirty="0">
                <a:solidFill>
                  <a:srgbClr val="FFFF00"/>
                </a:solidFill>
                <a:effectLst/>
                <a:latin typeface="Times New Roman" panose="02020603050405020304" pitchFamily="18" charset="0"/>
              </a:rPr>
              <a:t>此外當傷亡人員屍體不能及時清理，或污穢物污染了飲用水時，有可能導致傳染病的爆發。</a:t>
            </a:r>
            <a:br>
              <a:rPr lang="zh-TW" altLang="en-US" sz="2400" b="0" i="0" dirty="0">
                <a:solidFill>
                  <a:srgbClr val="FFFF00"/>
                </a:solidFill>
                <a:effectLst/>
                <a:latin typeface="Times New Roman" panose="02020603050405020304" pitchFamily="18" charset="0"/>
              </a:rPr>
            </a:br>
            <a:r>
              <a:rPr lang="zh-TW" altLang="en-US" sz="2400" b="1" i="0" dirty="0">
                <a:solidFill>
                  <a:srgbClr val="FFFF00"/>
                </a:solidFill>
                <a:effectLst/>
                <a:latin typeface="Times New Roman" panose="02020603050405020304" pitchFamily="18" charset="0"/>
              </a:rPr>
              <a:t>在有些地震央，這些次生災害造成的人員傷亡和財產損失可能超過地震帶來的直接破壞。</a:t>
            </a:r>
            <a:br>
              <a:rPr lang="zh-TW" altLang="en-US" sz="2400" b="0" i="0" dirty="0">
                <a:solidFill>
                  <a:srgbClr val="FFFF00"/>
                </a:solidFill>
                <a:effectLst/>
                <a:latin typeface="Times New Roman" panose="02020603050405020304" pitchFamily="18" charset="0"/>
              </a:rPr>
            </a:br>
            <a:br>
              <a:rPr lang="zh-TW" altLang="en-US" b="1" i="0" dirty="0">
                <a:solidFill>
                  <a:srgbClr val="FFFF00"/>
                </a:solidFill>
                <a:effectLst/>
                <a:latin typeface="Times New Roman" panose="02020603050405020304" pitchFamily="18" charset="0"/>
              </a:rPr>
            </a:br>
            <a:endParaRPr lang="zh-TW" altLang="en-US" dirty="0">
              <a:solidFill>
                <a:srgbClr val="FFFF00"/>
              </a:solidFill>
            </a:endParaRPr>
          </a:p>
        </p:txBody>
      </p:sp>
      <p:sp>
        <p:nvSpPr>
          <p:cNvPr id="3" name="內容版面配置區 2">
            <a:extLst>
              <a:ext uri="{FF2B5EF4-FFF2-40B4-BE49-F238E27FC236}">
                <a16:creationId xmlns:a16="http://schemas.microsoft.com/office/drawing/2014/main" id="{CFDAE7C0-D0B7-4364-A181-60ED41F187E2}"/>
              </a:ext>
            </a:extLst>
          </p:cNvPr>
          <p:cNvSpPr>
            <a:spLocks noGrp="1"/>
          </p:cNvSpPr>
          <p:nvPr>
            <p:ph idx="1"/>
          </p:nvPr>
        </p:nvSpPr>
        <p:spPr>
          <a:xfrm>
            <a:off x="3784600" y="110067"/>
            <a:ext cx="3843867" cy="6358467"/>
          </a:xfrm>
        </p:spPr>
        <p:txBody>
          <a:bodyPr>
            <a:normAutofit fontScale="25000" lnSpcReduction="20000"/>
          </a:bodyPr>
          <a:lstStyle/>
          <a:p>
            <a:pPr marL="0" indent="0" algn="ctr">
              <a:buNone/>
            </a:pPr>
            <a:r>
              <a:rPr lang="zh-TW" altLang="en-US" sz="7200" b="1" i="0" dirty="0">
                <a:solidFill>
                  <a:schemeClr val="accent1"/>
                </a:solidFill>
                <a:effectLst/>
                <a:latin typeface="標楷體" panose="03000509000000000000" pitchFamily="65" charset="-120"/>
                <a:ea typeface="標楷體" panose="03000509000000000000" pitchFamily="65" charset="-120"/>
              </a:rPr>
              <a:t> 直接性災害</a:t>
            </a:r>
            <a:r>
              <a:rPr lang="zh-TW" altLang="en-US" sz="7200" b="0" i="0" dirty="0">
                <a:solidFill>
                  <a:schemeClr val="accent1"/>
                </a:solidFill>
                <a:effectLst/>
                <a:latin typeface="Times New Roman" panose="02020603050405020304" pitchFamily="18" charset="0"/>
              </a:rPr>
              <a:t>　</a:t>
            </a:r>
            <a:endParaRPr lang="en-US" altLang="zh-TW" sz="7200" b="0" i="0" dirty="0">
              <a:solidFill>
                <a:schemeClr val="accent1"/>
              </a:solidFill>
              <a:effectLst/>
              <a:latin typeface="Times New Roman" panose="02020603050405020304" pitchFamily="18" charset="0"/>
            </a:endParaRPr>
          </a:p>
          <a:p>
            <a:pPr marL="0" indent="0" algn="ctr">
              <a:buNone/>
            </a:pPr>
            <a:r>
              <a:rPr lang="en-US" altLang="zh-TW" sz="7200" b="1" i="0" dirty="0">
                <a:solidFill>
                  <a:srgbClr val="FFFF00"/>
                </a:solidFill>
                <a:effectLst/>
                <a:latin typeface="Times New Roman" panose="02020603050405020304" pitchFamily="18" charset="0"/>
              </a:rPr>
              <a:t>1.</a:t>
            </a:r>
            <a:r>
              <a:rPr lang="zh-TW" altLang="en-US" sz="7200" b="1" i="0" dirty="0">
                <a:solidFill>
                  <a:srgbClr val="FFFF00"/>
                </a:solidFill>
                <a:effectLst/>
                <a:latin typeface="Times New Roman" panose="02020603050405020304" pitchFamily="18" charset="0"/>
              </a:rPr>
              <a:t>地面斷裂：</a:t>
            </a:r>
            <a:endParaRPr lang="zh-TW" altLang="en-US" sz="7200" b="0" i="0" dirty="0">
              <a:solidFill>
                <a:srgbClr val="FFFF00"/>
              </a:solidFill>
              <a:effectLst/>
              <a:latin typeface="Times New Roman" panose="02020603050405020304" pitchFamily="18" charset="0"/>
            </a:endParaRPr>
          </a:p>
          <a:p>
            <a:pPr algn="ctr"/>
            <a:r>
              <a:rPr lang="zh-TW" altLang="en-US" sz="7200" b="1" i="0" dirty="0">
                <a:solidFill>
                  <a:srgbClr val="FFFF00"/>
                </a:solidFill>
                <a:effectLst/>
                <a:latin typeface="Times New Roman" panose="02020603050405020304" pitchFamily="18" charset="0"/>
              </a:rPr>
              <a:t>當斷層活動沿著斷層的兩側發生數公分到數公尺的錯動時，</a:t>
            </a:r>
            <a:endParaRPr lang="zh-TW" altLang="en-US" sz="7200" b="0" i="0" dirty="0">
              <a:solidFill>
                <a:srgbClr val="FFFF00"/>
              </a:solidFill>
              <a:effectLst/>
              <a:latin typeface="Times New Roman" panose="02020603050405020304" pitchFamily="18" charset="0"/>
            </a:endParaRPr>
          </a:p>
          <a:p>
            <a:pPr algn="ctr"/>
            <a:r>
              <a:rPr lang="zh-TW" altLang="en-US" sz="7200" b="1" i="0" dirty="0">
                <a:solidFill>
                  <a:srgbClr val="FFFF00"/>
                </a:solidFill>
                <a:effectLst/>
                <a:latin typeface="Times New Roman" panose="02020603050405020304" pitchFamily="18" charset="0"/>
              </a:rPr>
              <a:t>就會造成地面破裂、地盤拱起   或陷落的情況，</a:t>
            </a:r>
            <a:endParaRPr lang="zh-TW" altLang="en-US" sz="7200" b="0" i="0" dirty="0">
              <a:solidFill>
                <a:srgbClr val="FFFF00"/>
              </a:solidFill>
              <a:effectLst/>
              <a:latin typeface="Times New Roman" panose="02020603050405020304" pitchFamily="18" charset="0"/>
            </a:endParaRPr>
          </a:p>
          <a:p>
            <a:pPr algn="ctr"/>
            <a:r>
              <a:rPr lang="zh-TW" altLang="en-US" sz="7200" b="1" i="0" dirty="0">
                <a:solidFill>
                  <a:srgbClr val="FFFF00"/>
                </a:solidFill>
                <a:effectLst/>
                <a:latin typeface="Times New Roman" panose="02020603050405020304" pitchFamily="18" charset="0"/>
              </a:rPr>
              <a:t>地表也會出現規模不一的斷裂。</a:t>
            </a:r>
            <a:endParaRPr lang="zh-TW" altLang="en-US" sz="7200" b="0" i="0" dirty="0">
              <a:solidFill>
                <a:srgbClr val="FFFF00"/>
              </a:solidFill>
              <a:effectLst/>
              <a:latin typeface="Times New Roman" panose="02020603050405020304" pitchFamily="18" charset="0"/>
            </a:endParaRPr>
          </a:p>
          <a:p>
            <a:pPr algn="ctr"/>
            <a:r>
              <a:rPr lang="zh-TW" altLang="en-US" sz="7200" b="1" i="0" dirty="0">
                <a:solidFill>
                  <a:srgbClr val="FFFF00"/>
                </a:solidFill>
                <a:effectLst/>
                <a:latin typeface="Times New Roman" panose="02020603050405020304" pitchFamily="18" charset="0"/>
              </a:rPr>
              <a:t>如果建築物的基礎正好跨越斷層帶，</a:t>
            </a:r>
            <a:endParaRPr lang="zh-TW" altLang="en-US" sz="7200" b="0" i="0" dirty="0">
              <a:solidFill>
                <a:srgbClr val="FFFF00"/>
              </a:solidFill>
              <a:effectLst/>
              <a:latin typeface="Times New Roman" panose="02020603050405020304" pitchFamily="18" charset="0"/>
            </a:endParaRPr>
          </a:p>
          <a:p>
            <a:pPr algn="ctr"/>
            <a:r>
              <a:rPr lang="zh-TW" altLang="en-US" sz="7200" b="1" i="0" dirty="0">
                <a:solidFill>
                  <a:srgbClr val="FFFF00"/>
                </a:solidFill>
                <a:effectLst/>
                <a:latin typeface="Times New Roman" panose="02020603050405020304" pitchFamily="18" charset="0"/>
              </a:rPr>
              <a:t>那就難免被撕扯，發生扭曲或斷裂，使得建築物倒塌。</a:t>
            </a:r>
            <a:endParaRPr lang="zh-TW" altLang="en-US" sz="7200" b="0" i="0" dirty="0">
              <a:solidFill>
                <a:srgbClr val="FFFF00"/>
              </a:solidFill>
              <a:effectLst/>
              <a:latin typeface="Times New Roman" panose="02020603050405020304" pitchFamily="18" charset="0"/>
            </a:endParaRPr>
          </a:p>
          <a:p>
            <a:pPr algn="ctr"/>
            <a:r>
              <a:rPr lang="zh-TW" altLang="en-US" sz="7200" b="1" i="0" dirty="0">
                <a:solidFill>
                  <a:srgbClr val="FFFF00"/>
                </a:solidFill>
                <a:effectLst/>
                <a:latin typeface="標楷體" panose="03000509000000000000" pitchFamily="65" charset="-120"/>
                <a:ea typeface="標楷體" panose="03000509000000000000" pitchFamily="65" charset="-120"/>
              </a:rPr>
              <a:t>　</a:t>
            </a:r>
            <a:r>
              <a:rPr lang="en-US" altLang="zh-TW" sz="7200" b="1" i="0" dirty="0">
                <a:solidFill>
                  <a:srgbClr val="FFFF00"/>
                </a:solidFill>
                <a:effectLst/>
                <a:latin typeface="標楷體" panose="03000509000000000000" pitchFamily="65" charset="-120"/>
                <a:ea typeface="標楷體" panose="03000509000000000000" pitchFamily="65" charset="-120"/>
              </a:rPr>
              <a:t>2.</a:t>
            </a:r>
            <a:r>
              <a:rPr lang="zh-TW" altLang="en-US" sz="7200" b="1" i="0" dirty="0">
                <a:solidFill>
                  <a:srgbClr val="FFFF00"/>
                </a:solidFill>
                <a:effectLst/>
                <a:latin typeface="標楷體" panose="03000509000000000000" pitchFamily="65" charset="-120"/>
                <a:ea typeface="標楷體" panose="03000509000000000000" pitchFamily="65" charset="-120"/>
              </a:rPr>
              <a:t>山崩：</a:t>
            </a:r>
            <a:endParaRPr lang="zh-TW" altLang="en-US" sz="7200" b="0" i="0" dirty="0">
              <a:solidFill>
                <a:srgbClr val="FFFF00"/>
              </a:solidFill>
              <a:effectLst/>
              <a:latin typeface="Times New Roman" panose="02020603050405020304" pitchFamily="18" charset="0"/>
            </a:endParaRPr>
          </a:p>
          <a:p>
            <a:pPr algn="ctr"/>
            <a:r>
              <a:rPr lang="zh-TW" altLang="en-US" sz="7200" b="1" i="0" dirty="0">
                <a:solidFill>
                  <a:srgbClr val="FFFF00"/>
                </a:solidFill>
                <a:effectLst/>
                <a:latin typeface="Times New Roman" panose="02020603050405020304" pitchFamily="18" charset="0"/>
              </a:rPr>
              <a:t>斷層活動時造成的激烈振動會使鄰近斷層的地區發生大量的山崩，造成災害。</a:t>
            </a:r>
            <a:endParaRPr lang="zh-TW" altLang="en-US" sz="7200" b="0" i="0" dirty="0">
              <a:solidFill>
                <a:srgbClr val="FFFF00"/>
              </a:solidFill>
              <a:effectLst/>
              <a:latin typeface="Times New Roman" panose="02020603050405020304" pitchFamily="18" charset="0"/>
            </a:endParaRPr>
          </a:p>
          <a:p>
            <a:pPr algn="ctr"/>
            <a:r>
              <a:rPr lang="zh-TW" altLang="en-US" sz="7200" b="1" i="0" dirty="0">
                <a:solidFill>
                  <a:srgbClr val="FFFF00"/>
                </a:solidFill>
                <a:effectLst/>
                <a:latin typeface="標楷體" panose="03000509000000000000" pitchFamily="65" charset="-120"/>
                <a:ea typeface="標楷體" panose="03000509000000000000" pitchFamily="65" charset="-120"/>
              </a:rPr>
              <a:t>　</a:t>
            </a:r>
            <a:r>
              <a:rPr lang="en-US" altLang="zh-TW" sz="7200" b="1" i="0" dirty="0">
                <a:solidFill>
                  <a:srgbClr val="FFFF00"/>
                </a:solidFill>
                <a:effectLst/>
                <a:latin typeface="Times New Roman" panose="02020603050405020304" pitchFamily="18" charset="0"/>
              </a:rPr>
              <a:t>3.</a:t>
            </a:r>
            <a:r>
              <a:rPr lang="zh-TW" altLang="en-US" sz="7200" b="1" i="0" dirty="0">
                <a:solidFill>
                  <a:srgbClr val="FFFF00"/>
                </a:solidFill>
                <a:effectLst/>
                <a:latin typeface="標楷體" panose="03000509000000000000" pitchFamily="65" charset="-120"/>
                <a:ea typeface="標楷體" panose="03000509000000000000" pitchFamily="65" charset="-120"/>
              </a:rPr>
              <a:t>海嘯：</a:t>
            </a:r>
            <a:endParaRPr lang="zh-TW" altLang="en-US" sz="7200" b="0" i="0" dirty="0">
              <a:solidFill>
                <a:srgbClr val="FFFF00"/>
              </a:solidFill>
              <a:effectLst/>
              <a:latin typeface="Times New Roman" panose="02020603050405020304" pitchFamily="18" charset="0"/>
            </a:endParaRPr>
          </a:p>
          <a:p>
            <a:pPr algn="ctr"/>
            <a:r>
              <a:rPr lang="zh-TW" altLang="en-US" sz="7200" b="1" i="0" dirty="0">
                <a:solidFill>
                  <a:srgbClr val="FFFF00"/>
                </a:solidFill>
                <a:effectLst/>
                <a:latin typeface="Times New Roman" panose="02020603050405020304" pitchFamily="18" charset="0"/>
              </a:rPr>
              <a:t>如果斷層造成海底的地形變化，則會攪動海水而形成較長的波浪，並向四周傳布。</a:t>
            </a:r>
            <a:endParaRPr lang="zh-TW" altLang="en-US" sz="7200" b="0" i="0" dirty="0">
              <a:solidFill>
                <a:srgbClr val="FFFF00"/>
              </a:solidFill>
              <a:effectLst/>
              <a:latin typeface="Times New Roman" panose="02020603050405020304" pitchFamily="18" charset="0"/>
            </a:endParaRPr>
          </a:p>
          <a:p>
            <a:pPr algn="ctr"/>
            <a:r>
              <a:rPr lang="zh-TW" altLang="en-US" sz="7200" b="1" i="0" dirty="0">
                <a:solidFill>
                  <a:srgbClr val="FFFF00"/>
                </a:solidFill>
                <a:effectLst/>
                <a:latin typeface="Times New Roman" panose="02020603050405020304" pitchFamily="18" charset="0"/>
              </a:rPr>
              <a:t>地震在大洋所引起的起伏波浪，通常高達數公尺甚至更高，</a:t>
            </a:r>
            <a:endParaRPr lang="zh-TW" altLang="en-US" sz="7200" b="0" i="0" dirty="0">
              <a:solidFill>
                <a:srgbClr val="FFFF00"/>
              </a:solidFill>
              <a:effectLst/>
              <a:latin typeface="Times New Roman" panose="02020603050405020304" pitchFamily="18" charset="0"/>
            </a:endParaRPr>
          </a:p>
          <a:p>
            <a:pPr algn="ctr"/>
            <a:r>
              <a:rPr lang="zh-TW" altLang="en-US" sz="7200" b="1" i="0" dirty="0">
                <a:solidFill>
                  <a:srgbClr val="FFFF00"/>
                </a:solidFill>
                <a:effectLst/>
                <a:latin typeface="Times New Roman" panose="02020603050405020304" pitchFamily="18" charset="0"/>
              </a:rPr>
              <a:t>當波浪傳到海岸時，因海水變淺而使波浪變得更高，此即為海嘯。</a:t>
            </a:r>
            <a:endParaRPr lang="zh-TW" altLang="en-US" sz="7200" b="0" i="0" dirty="0">
              <a:solidFill>
                <a:srgbClr val="FFFF00"/>
              </a:solidFill>
              <a:effectLst/>
              <a:latin typeface="Times New Roman" panose="02020603050405020304" pitchFamily="18" charset="0"/>
            </a:endParaRPr>
          </a:p>
          <a:p>
            <a:endParaRPr lang="zh-TW" altLang="en-US" sz="2400" b="1" i="0" dirty="0">
              <a:solidFill>
                <a:srgbClr val="000000"/>
              </a:solidFill>
              <a:effectLst/>
              <a:latin typeface="Times New Roman" panose="02020603050405020304" pitchFamily="18" charset="0"/>
            </a:endParaRPr>
          </a:p>
          <a:p>
            <a:endParaRPr lang="zh-TW" altLang="en-US" sz="1200" dirty="0"/>
          </a:p>
        </p:txBody>
      </p:sp>
      <p:sp>
        <p:nvSpPr>
          <p:cNvPr id="9" name="文字方塊 8">
            <a:extLst>
              <a:ext uri="{FF2B5EF4-FFF2-40B4-BE49-F238E27FC236}">
                <a16:creationId xmlns:a16="http://schemas.microsoft.com/office/drawing/2014/main" id="{FA06EA47-C895-4FD7-A64B-1CFBAF5248E6}"/>
              </a:ext>
            </a:extLst>
          </p:cNvPr>
          <p:cNvSpPr txBox="1"/>
          <p:nvPr/>
        </p:nvSpPr>
        <p:spPr>
          <a:xfrm>
            <a:off x="8221134" y="110067"/>
            <a:ext cx="3513666" cy="6186309"/>
          </a:xfrm>
          <a:prstGeom prst="rect">
            <a:avLst/>
          </a:prstGeom>
          <a:noFill/>
        </p:spPr>
        <p:txBody>
          <a:bodyPr wrap="square">
            <a:spAutoFit/>
          </a:bodyPr>
          <a:lstStyle/>
          <a:p>
            <a:pPr algn="ctr"/>
            <a:r>
              <a:rPr lang="zh-TW" altLang="en-US" b="1" i="0" dirty="0">
                <a:solidFill>
                  <a:srgbClr val="C00000"/>
                </a:solidFill>
                <a:effectLst/>
                <a:latin typeface="標楷體" panose="03000509000000000000" pitchFamily="65" charset="-120"/>
                <a:ea typeface="標楷體" panose="03000509000000000000" pitchFamily="65" charset="-120"/>
              </a:rPr>
              <a:t>間接性災害</a:t>
            </a:r>
            <a:r>
              <a:rPr lang="zh-TW" altLang="en-US" b="1" i="0" dirty="0">
                <a:solidFill>
                  <a:srgbClr val="C00000"/>
                </a:solidFill>
                <a:effectLst/>
                <a:latin typeface="Times New Roman" panose="02020603050405020304" pitchFamily="18" charset="0"/>
              </a:rPr>
              <a:t>　</a:t>
            </a:r>
            <a:endParaRPr lang="en-US" altLang="zh-TW" b="1" i="0" dirty="0">
              <a:solidFill>
                <a:srgbClr val="C00000"/>
              </a:solidFill>
              <a:effectLst/>
              <a:latin typeface="Times New Roman" panose="02020603050405020304" pitchFamily="18" charset="0"/>
            </a:endParaRPr>
          </a:p>
          <a:p>
            <a:pPr algn="ctr"/>
            <a:r>
              <a:rPr lang="en-US" altLang="zh-TW" b="1" i="0" dirty="0">
                <a:solidFill>
                  <a:srgbClr val="FFFF00"/>
                </a:solidFill>
                <a:effectLst/>
                <a:latin typeface="Times New Roman" panose="02020603050405020304" pitchFamily="18" charset="0"/>
              </a:rPr>
              <a:t>1.</a:t>
            </a:r>
            <a:r>
              <a:rPr lang="zh-TW" altLang="en-US" b="1" i="0" dirty="0">
                <a:solidFill>
                  <a:srgbClr val="FFFF00"/>
                </a:solidFill>
                <a:effectLst/>
                <a:latin typeface="Times New Roman" panose="02020603050405020304" pitchFamily="18" charset="0"/>
              </a:rPr>
              <a:t>火災：</a:t>
            </a:r>
            <a:endParaRPr lang="zh-TW" altLang="en-US" b="0" i="0" dirty="0">
              <a:solidFill>
                <a:srgbClr val="FFFF00"/>
              </a:solidFill>
              <a:effectLst/>
              <a:latin typeface="Times New Roman" panose="02020603050405020304" pitchFamily="18" charset="0"/>
            </a:endParaRPr>
          </a:p>
          <a:p>
            <a:pPr algn="ctr"/>
            <a:r>
              <a:rPr lang="zh-TW" altLang="en-US" b="1" i="0" dirty="0">
                <a:solidFill>
                  <a:srgbClr val="FFFF00"/>
                </a:solidFill>
                <a:effectLst/>
                <a:latin typeface="Times New Roman" panose="02020603050405020304" pitchFamily="18" charset="0"/>
              </a:rPr>
              <a:t>地震時劇烈的地動將會直接破壞如水管、瓦斯管及電線等，</a:t>
            </a:r>
            <a:endParaRPr lang="zh-TW" altLang="en-US" b="0" i="0" dirty="0">
              <a:solidFill>
                <a:srgbClr val="FFFF00"/>
              </a:solidFill>
              <a:effectLst/>
              <a:latin typeface="Times New Roman" panose="02020603050405020304" pitchFamily="18" charset="0"/>
            </a:endParaRPr>
          </a:p>
          <a:p>
            <a:pPr algn="ctr"/>
            <a:r>
              <a:rPr lang="zh-TW" altLang="en-US" b="1" i="0" dirty="0">
                <a:solidFill>
                  <a:srgbClr val="FFFF00"/>
                </a:solidFill>
                <a:effectLst/>
                <a:latin typeface="Times New Roman" panose="02020603050405020304" pitchFamily="18" charset="0"/>
              </a:rPr>
              <a:t>外洩的瓦斯若碰上電線走火或其它燃燒的火苗便會引起火災。</a:t>
            </a:r>
            <a:endParaRPr lang="zh-TW" altLang="en-US" b="0" i="0" dirty="0">
              <a:solidFill>
                <a:srgbClr val="FFFF00"/>
              </a:solidFill>
              <a:effectLst/>
              <a:latin typeface="Times New Roman" panose="02020603050405020304" pitchFamily="18" charset="0"/>
            </a:endParaRPr>
          </a:p>
          <a:p>
            <a:pPr algn="ctr"/>
            <a:r>
              <a:rPr lang="zh-TW" altLang="en-US" b="1" i="0" dirty="0">
                <a:solidFill>
                  <a:srgbClr val="FFFF00"/>
                </a:solidFill>
                <a:effectLst/>
                <a:latin typeface="Times New Roman" panose="02020603050405020304" pitchFamily="18" charset="0"/>
              </a:rPr>
              <a:t>此時由於大部分的水管已被震裂而斷水，在無法搶救的情形下便會形成不可收拾的大火。</a:t>
            </a:r>
            <a:endParaRPr lang="zh-TW" altLang="en-US" b="0" i="0" dirty="0">
              <a:solidFill>
                <a:srgbClr val="FFFF00"/>
              </a:solidFill>
              <a:effectLst/>
              <a:latin typeface="Times New Roman" panose="02020603050405020304" pitchFamily="18" charset="0"/>
            </a:endParaRPr>
          </a:p>
          <a:p>
            <a:pPr algn="ctr"/>
            <a:r>
              <a:rPr lang="zh-TW" altLang="en-US" b="1" i="0" dirty="0">
                <a:solidFill>
                  <a:srgbClr val="FFFF00"/>
                </a:solidFill>
                <a:effectLst/>
                <a:latin typeface="Times New Roman" panose="02020603050405020304" pitchFamily="18" charset="0"/>
              </a:rPr>
              <a:t>　</a:t>
            </a:r>
            <a:r>
              <a:rPr lang="en-US" altLang="zh-TW" b="1" i="0" dirty="0">
                <a:solidFill>
                  <a:srgbClr val="FFFF00"/>
                </a:solidFill>
                <a:effectLst/>
                <a:latin typeface="Times New Roman" panose="02020603050405020304" pitchFamily="18" charset="0"/>
              </a:rPr>
              <a:t>1923</a:t>
            </a:r>
            <a:r>
              <a:rPr lang="zh-TW" altLang="en-US" b="1" i="0" dirty="0">
                <a:solidFill>
                  <a:srgbClr val="FFFF00"/>
                </a:solidFill>
                <a:effectLst/>
                <a:latin typeface="Times New Roman" panose="02020603050405020304" pitchFamily="18" charset="0"/>
              </a:rPr>
              <a:t>年日本的關東大地震，引起的大火在強風助勢之下，造成了超過</a:t>
            </a:r>
            <a:r>
              <a:rPr lang="en-US" altLang="zh-TW" b="1" i="0" dirty="0">
                <a:solidFill>
                  <a:srgbClr val="FFFF00"/>
                </a:solidFill>
                <a:effectLst/>
                <a:latin typeface="Times New Roman" panose="02020603050405020304" pitchFamily="18" charset="0"/>
              </a:rPr>
              <a:t>14</a:t>
            </a:r>
            <a:r>
              <a:rPr lang="zh-TW" altLang="en-US" b="1" i="0" dirty="0">
                <a:solidFill>
                  <a:srgbClr val="FFFF00"/>
                </a:solidFill>
                <a:effectLst/>
                <a:latin typeface="Times New Roman" panose="02020603050405020304" pitchFamily="18" charset="0"/>
              </a:rPr>
              <a:t>萬人喪生。</a:t>
            </a:r>
            <a:endParaRPr lang="zh-TW" altLang="en-US" b="0" i="0" dirty="0">
              <a:solidFill>
                <a:srgbClr val="FFFF00"/>
              </a:solidFill>
              <a:effectLst/>
              <a:latin typeface="Times New Roman" panose="02020603050405020304" pitchFamily="18" charset="0"/>
            </a:endParaRPr>
          </a:p>
          <a:p>
            <a:pPr algn="ctr"/>
            <a:r>
              <a:rPr lang="zh-TW" altLang="en-US" b="1" i="0" dirty="0">
                <a:solidFill>
                  <a:srgbClr val="FFFF00"/>
                </a:solidFill>
                <a:effectLst/>
                <a:latin typeface="Times New Roman" panose="02020603050405020304" pitchFamily="18" charset="0"/>
              </a:rPr>
              <a:t>　</a:t>
            </a:r>
            <a:r>
              <a:rPr lang="en-US" altLang="zh-TW" b="1" i="0" dirty="0">
                <a:solidFill>
                  <a:srgbClr val="FFFF00"/>
                </a:solidFill>
                <a:effectLst/>
                <a:latin typeface="Times New Roman" panose="02020603050405020304" pitchFamily="18" charset="0"/>
              </a:rPr>
              <a:t>2.</a:t>
            </a:r>
            <a:r>
              <a:rPr lang="zh-TW" altLang="en-US" b="1" i="0" dirty="0">
                <a:solidFill>
                  <a:srgbClr val="FFFF00"/>
                </a:solidFill>
                <a:effectLst/>
                <a:latin typeface="Times New Roman" panose="02020603050405020304" pitchFamily="18" charset="0"/>
              </a:rPr>
              <a:t>水壩破壞：</a:t>
            </a:r>
            <a:endParaRPr lang="zh-TW" altLang="en-US" b="0" i="0" dirty="0">
              <a:solidFill>
                <a:srgbClr val="FFFF00"/>
              </a:solidFill>
              <a:effectLst/>
              <a:latin typeface="Times New Roman" panose="02020603050405020304" pitchFamily="18" charset="0"/>
            </a:endParaRPr>
          </a:p>
          <a:p>
            <a:pPr algn="ctr"/>
            <a:r>
              <a:rPr lang="zh-TW" altLang="en-US" b="1" i="0" dirty="0">
                <a:solidFill>
                  <a:srgbClr val="FFFF00"/>
                </a:solidFill>
                <a:effectLst/>
                <a:latin typeface="Times New Roman" panose="02020603050405020304" pitchFamily="18" charset="0"/>
              </a:rPr>
              <a:t>地震時水壩可能因為水庫中大量水體的劇烈震動、強烈的地表震動或山崩而被破壞，所引發的</a:t>
            </a:r>
            <a:br>
              <a:rPr lang="zh-TW" altLang="en-US" b="1" i="0" dirty="0">
                <a:solidFill>
                  <a:srgbClr val="FFFF00"/>
                </a:solidFill>
                <a:effectLst/>
                <a:latin typeface="Times New Roman" panose="02020603050405020304" pitchFamily="18" charset="0"/>
              </a:rPr>
            </a:br>
            <a:r>
              <a:rPr lang="zh-TW" altLang="en-US" b="1" i="0" dirty="0">
                <a:solidFill>
                  <a:srgbClr val="FFFF00"/>
                </a:solidFill>
                <a:effectLst/>
                <a:latin typeface="Times New Roman" panose="02020603050405020304" pitchFamily="18" charset="0"/>
              </a:rPr>
              <a:t>洪水可能對水庫下游居民帶來比地震本身更巨大的傷害。</a:t>
            </a:r>
            <a:endParaRPr lang="zh-TW" altLang="en-US" b="0" i="0" dirty="0">
              <a:solidFill>
                <a:srgbClr val="FFFF00"/>
              </a:solidFill>
              <a:effectLst/>
              <a:latin typeface="Times New Roman" panose="02020603050405020304" pitchFamily="18" charset="0"/>
            </a:endParaRPr>
          </a:p>
          <a:p>
            <a:pPr algn="ctr"/>
            <a:r>
              <a:rPr lang="zh-TW" altLang="en-US" b="1" i="0" dirty="0">
                <a:solidFill>
                  <a:srgbClr val="FFFF00"/>
                </a:solidFill>
                <a:effectLst/>
                <a:latin typeface="Times New Roman" panose="02020603050405020304" pitchFamily="18" charset="0"/>
              </a:rPr>
              <a:t>　</a:t>
            </a:r>
            <a:r>
              <a:rPr lang="en-US" altLang="zh-TW" b="1" i="0" dirty="0">
                <a:solidFill>
                  <a:srgbClr val="FFFF00"/>
                </a:solidFill>
                <a:effectLst/>
                <a:latin typeface="Times New Roman" panose="02020603050405020304" pitchFamily="18" charset="0"/>
              </a:rPr>
              <a:t>3.</a:t>
            </a:r>
            <a:r>
              <a:rPr lang="zh-TW" altLang="en-US" b="1" i="0" dirty="0">
                <a:solidFill>
                  <a:srgbClr val="FFFF00"/>
                </a:solidFill>
                <a:effectLst/>
                <a:latin typeface="Times New Roman" panose="02020603050405020304" pitchFamily="18" charset="0"/>
              </a:rPr>
              <a:t>建築物傾毀：</a:t>
            </a:r>
            <a:endParaRPr lang="zh-TW" altLang="en-US" b="0" i="0" dirty="0">
              <a:solidFill>
                <a:srgbClr val="FFFF00"/>
              </a:solidFill>
              <a:effectLst/>
              <a:latin typeface="Times New Roman" panose="02020603050405020304" pitchFamily="18" charset="0"/>
            </a:endParaRPr>
          </a:p>
          <a:p>
            <a:pPr algn="ctr"/>
            <a:r>
              <a:rPr lang="zh-TW" altLang="en-US" b="1" i="0" dirty="0">
                <a:solidFill>
                  <a:srgbClr val="FFFF00"/>
                </a:solidFill>
                <a:effectLst/>
                <a:latin typeface="Times New Roman" panose="02020603050405020304" pitchFamily="18" charset="0"/>
              </a:rPr>
              <a:t>如房屋倒塌、橋粱斷裂、道路坍方等災害導致人員與財物損失。</a:t>
            </a:r>
            <a:endParaRPr lang="zh-TW" altLang="en-US" b="0" i="0" dirty="0">
              <a:solidFill>
                <a:srgbClr val="FFFF00"/>
              </a:solidFill>
              <a:effectLst/>
              <a:latin typeface="Times New Roman" panose="02020603050405020304" pitchFamily="18" charset="0"/>
            </a:endParaRPr>
          </a:p>
          <a:p>
            <a:pPr algn="l"/>
            <a:endParaRPr lang="zh-TW" altLang="en-US"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04500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502ED0A1-E982-4467-9F02-F7EA387D76A0}"/>
              </a:ext>
            </a:extLst>
          </p:cNvPr>
          <p:cNvSpPr>
            <a:spLocks noGrp="1"/>
          </p:cNvSpPr>
          <p:nvPr>
            <p:ph type="subTitle" idx="1"/>
          </p:nvPr>
        </p:nvSpPr>
        <p:spPr>
          <a:xfrm>
            <a:off x="1154955" y="5047896"/>
            <a:ext cx="8825658" cy="768703"/>
          </a:xfrm>
        </p:spPr>
        <p:txBody>
          <a:bodyPr/>
          <a:lstStyle/>
          <a:p>
            <a:endParaRPr lang="zh-TW" altLang="en-US" dirty="0"/>
          </a:p>
        </p:txBody>
      </p:sp>
      <p:sp>
        <p:nvSpPr>
          <p:cNvPr id="2" name="標題 1">
            <a:extLst>
              <a:ext uri="{FF2B5EF4-FFF2-40B4-BE49-F238E27FC236}">
                <a16:creationId xmlns:a16="http://schemas.microsoft.com/office/drawing/2014/main" id="{97DDF4C8-0E69-4D90-8D66-5424EFD932A2}"/>
              </a:ext>
            </a:extLst>
          </p:cNvPr>
          <p:cNvSpPr>
            <a:spLocks noGrp="1"/>
          </p:cNvSpPr>
          <p:nvPr>
            <p:ph type="ctrTitle"/>
          </p:nvPr>
        </p:nvSpPr>
        <p:spPr>
          <a:xfrm>
            <a:off x="574988" y="922867"/>
            <a:ext cx="10812678" cy="2912533"/>
          </a:xfrm>
        </p:spPr>
        <p:txBody>
          <a:bodyPr/>
          <a:lstStyle/>
          <a:p>
            <a:r>
              <a:rPr lang="zh-TW" altLang="en-US" sz="4000" b="0" i="0" dirty="0">
                <a:solidFill>
                  <a:schemeClr val="accent4">
                    <a:lumMod val="40000"/>
                    <a:lumOff val="60000"/>
                  </a:schemeClr>
                </a:solidFill>
                <a:effectLst/>
                <a:latin typeface="Google Sans"/>
              </a:rPr>
              <a:t>地震發生時，中央氣象署對地震消息的發布途徑，主要有四種：（</a:t>
            </a:r>
            <a:r>
              <a:rPr lang="en-US" altLang="zh-TW" sz="4000" b="0" i="0" dirty="0">
                <a:solidFill>
                  <a:schemeClr val="accent4">
                    <a:lumMod val="40000"/>
                    <a:lumOff val="60000"/>
                  </a:schemeClr>
                </a:solidFill>
                <a:effectLst/>
                <a:latin typeface="Google Sans"/>
              </a:rPr>
              <a:t>1</a:t>
            </a:r>
            <a:r>
              <a:rPr lang="zh-TW" altLang="en-US" sz="4000" b="0" i="0" dirty="0">
                <a:solidFill>
                  <a:schemeClr val="accent4">
                    <a:lumMod val="40000"/>
                    <a:lumOff val="60000"/>
                  </a:schemeClr>
                </a:solidFill>
                <a:effectLst/>
                <a:latin typeface="Google Sans"/>
              </a:rPr>
              <a:t>）於中央氣象署網站公布、（</a:t>
            </a:r>
            <a:r>
              <a:rPr lang="en-US" altLang="zh-TW" sz="4000" b="0" i="0" dirty="0">
                <a:solidFill>
                  <a:schemeClr val="accent4">
                    <a:lumMod val="40000"/>
                    <a:lumOff val="60000"/>
                  </a:schemeClr>
                </a:solidFill>
                <a:effectLst/>
                <a:latin typeface="Google Sans"/>
              </a:rPr>
              <a:t>2</a:t>
            </a:r>
            <a:r>
              <a:rPr lang="zh-TW" altLang="en-US" sz="4000" b="0" i="0" dirty="0">
                <a:solidFill>
                  <a:schemeClr val="accent4">
                    <a:lumMod val="40000"/>
                    <a:lumOff val="60000"/>
                  </a:schemeClr>
                </a:solidFill>
                <a:effectLst/>
                <a:latin typeface="Google Sans"/>
              </a:rPr>
              <a:t>）透過手機簡訊和傳真方式傳給各相關防救災單位與大眾傳播媒體、（</a:t>
            </a:r>
            <a:r>
              <a:rPr lang="en-US" altLang="zh-TW" sz="4000" b="0" i="0" dirty="0">
                <a:solidFill>
                  <a:schemeClr val="accent4">
                    <a:lumMod val="40000"/>
                    <a:lumOff val="60000"/>
                  </a:schemeClr>
                </a:solidFill>
                <a:effectLst/>
                <a:latin typeface="Google Sans"/>
              </a:rPr>
              <a:t>3</a:t>
            </a:r>
            <a:r>
              <a:rPr lang="zh-TW" altLang="en-US" sz="4000" b="0" i="0" dirty="0">
                <a:solidFill>
                  <a:schemeClr val="accent4">
                    <a:lumMod val="40000"/>
                    <a:lumOff val="60000"/>
                  </a:schemeClr>
                </a:solidFill>
                <a:effectLst/>
                <a:latin typeface="Google Sans"/>
              </a:rPr>
              <a:t>）發送電子郵件給國內外學者專家、（</a:t>
            </a:r>
            <a:r>
              <a:rPr lang="en-US" altLang="zh-TW" sz="4000" b="0" i="0" dirty="0">
                <a:solidFill>
                  <a:schemeClr val="accent4">
                    <a:lumMod val="40000"/>
                    <a:lumOff val="60000"/>
                  </a:schemeClr>
                </a:solidFill>
                <a:effectLst/>
                <a:latin typeface="Google Sans"/>
              </a:rPr>
              <a:t>4</a:t>
            </a:r>
            <a:r>
              <a:rPr lang="zh-TW" altLang="en-US" sz="4000" b="0" i="0" dirty="0">
                <a:solidFill>
                  <a:schemeClr val="accent4">
                    <a:lumMod val="40000"/>
                    <a:lumOff val="60000"/>
                  </a:schemeClr>
                </a:solidFill>
                <a:effectLst/>
                <a:latin typeface="Google Sans"/>
              </a:rPr>
              <a:t>）於</a:t>
            </a:r>
            <a:r>
              <a:rPr lang="en-US" altLang="zh-TW" sz="4000" b="0" i="0" dirty="0">
                <a:solidFill>
                  <a:schemeClr val="accent4">
                    <a:lumMod val="40000"/>
                    <a:lumOff val="60000"/>
                  </a:schemeClr>
                </a:solidFill>
                <a:effectLst/>
                <a:latin typeface="Google Sans"/>
              </a:rPr>
              <a:t>166</a:t>
            </a:r>
            <a:r>
              <a:rPr lang="zh-TW" altLang="en-US" sz="4000" b="0" i="0" dirty="0">
                <a:solidFill>
                  <a:schemeClr val="accent4">
                    <a:lumMod val="40000"/>
                    <a:lumOff val="60000"/>
                  </a:schemeClr>
                </a:solidFill>
                <a:effectLst/>
                <a:latin typeface="Google Sans"/>
              </a:rPr>
              <a:t>、</a:t>
            </a:r>
            <a:r>
              <a:rPr lang="en-US" altLang="zh-TW" sz="4000" b="0" i="0" dirty="0">
                <a:solidFill>
                  <a:schemeClr val="accent4">
                    <a:lumMod val="40000"/>
                    <a:lumOff val="60000"/>
                  </a:schemeClr>
                </a:solidFill>
                <a:effectLst/>
                <a:latin typeface="Google Sans"/>
              </a:rPr>
              <a:t>167</a:t>
            </a:r>
            <a:r>
              <a:rPr lang="zh-TW" altLang="en-US" sz="4000" b="0" i="0" dirty="0">
                <a:solidFill>
                  <a:schemeClr val="accent4">
                    <a:lumMod val="40000"/>
                    <a:lumOff val="60000"/>
                  </a:schemeClr>
                </a:solidFill>
                <a:effectLst/>
                <a:latin typeface="Google Sans"/>
              </a:rPr>
              <a:t>氣象語音專線上報導。</a:t>
            </a:r>
            <a:endParaRPr lang="zh-TW" altLang="en-US" sz="4000" dirty="0">
              <a:solidFill>
                <a:schemeClr val="accent4">
                  <a:lumMod val="40000"/>
                  <a:lumOff val="60000"/>
                </a:schemeClr>
              </a:solidFill>
            </a:endParaRPr>
          </a:p>
        </p:txBody>
      </p:sp>
      <p:pic>
        <p:nvPicPr>
          <p:cNvPr id="2050" name="Picture 2" descr="地震測報中心| 交通部中央氣象署">
            <a:extLst>
              <a:ext uri="{FF2B5EF4-FFF2-40B4-BE49-F238E27FC236}">
                <a16:creationId xmlns:a16="http://schemas.microsoft.com/office/drawing/2014/main" id="{F074C103-91F1-43F6-8C9F-38B1045F5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45467"/>
            <a:ext cx="12192000" cy="291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5007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AEADE1-FA54-4242-9632-795FD917C42A}"/>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375F3C40-AFBA-4EC5-8A17-1EF6ECD135BE}"/>
              </a:ext>
            </a:extLst>
          </p:cNvPr>
          <p:cNvSpPr>
            <a:spLocks noGrp="1"/>
          </p:cNvSpPr>
          <p:nvPr>
            <p:ph idx="1"/>
          </p:nvPr>
        </p:nvSpPr>
        <p:spPr/>
        <p:txBody>
          <a:bodyPr/>
          <a:lstStyle/>
          <a:p>
            <a:r>
              <a:rPr lang="zh-TW" altLang="en-US" dirty="0"/>
              <a:t>資料來源</a:t>
            </a:r>
            <a:r>
              <a:rPr lang="en-US" altLang="zh-TW" dirty="0">
                <a:hlinkClick r:id="rId2"/>
              </a:rPr>
              <a:t>https://www.cwa.gov.tw/V8/C/A/organ/SC.html</a:t>
            </a:r>
            <a:endParaRPr lang="en-US" altLang="zh-TW" dirty="0"/>
          </a:p>
          <a:p>
            <a:r>
              <a:rPr lang="en-US" altLang="zh-TW" dirty="0">
                <a:hlinkClick r:id="rId3"/>
              </a:rPr>
              <a:t>https://theinitium.com/article/20220920-opinion-taiwan-921-earthquake-23th</a:t>
            </a:r>
            <a:endParaRPr lang="en-US" altLang="zh-TW" dirty="0"/>
          </a:p>
          <a:p>
            <a:r>
              <a:rPr lang="en-US" altLang="zh-TW" dirty="0">
                <a:hlinkClick r:id="rId4"/>
              </a:rPr>
              <a:t>https://student.ctcn.edu.tw/web/OFA/s1/house/homepage/%E5%9C%B0%E9%9C%87/%E5%9C%B0%E9%9C%87%E5%B0%8D%E7%92%B0%E5%A2%83%E7%9A%84%E5%8D%B1%E5%AE%B3.htm</a:t>
            </a:r>
            <a:endParaRPr lang="en-US" altLang="zh-TW" dirty="0"/>
          </a:p>
          <a:p>
            <a:endParaRPr lang="en-US" altLang="zh-TW" dirty="0"/>
          </a:p>
          <a:p>
            <a:endParaRPr lang="zh-TW" altLang="en-US" dirty="0"/>
          </a:p>
        </p:txBody>
      </p:sp>
    </p:spTree>
    <p:extLst>
      <p:ext uri="{BB962C8B-B14F-4D97-AF65-F5344CB8AC3E}">
        <p14:creationId xmlns:p14="http://schemas.microsoft.com/office/powerpoint/2010/main" val="510612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離子">
  <a:themeElements>
    <a:clrScheme name="離子">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離子">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離子">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59</TotalTime>
  <Words>874</Words>
  <Application>Microsoft Office PowerPoint</Application>
  <PresentationFormat>寬螢幕</PresentationFormat>
  <Paragraphs>32</Paragraphs>
  <Slides>6</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6</vt:i4>
      </vt:variant>
    </vt:vector>
  </HeadingPairs>
  <TitlesOfParts>
    <vt:vector size="13" baseType="lpstr">
      <vt:lpstr>Google Sans</vt:lpstr>
      <vt:lpstr>標楷體</vt:lpstr>
      <vt:lpstr>Arial</vt:lpstr>
      <vt:lpstr>Century Gothic</vt:lpstr>
      <vt:lpstr>Times New Roman</vt:lpstr>
      <vt:lpstr>Wingdings 3</vt:lpstr>
      <vt:lpstr>離子</vt:lpstr>
      <vt:lpstr>國家級警報來了~地震的探討及如何防範</vt:lpstr>
      <vt:lpstr> 台灣位於環太平洋地震帶，是典型的板塊碰撞下產生的大陸邊緣島嶼；東北方是由沖繩海槽、琉球島弧及琉球海溝等地形所組成的構造系統；而南方與東南方的海底則是由呂宋島弧、呂宋海槽及馬尼拉海溝所構成南北向地質構造系統。 </vt:lpstr>
      <vt:lpstr>台灣之斷層</vt:lpstr>
      <vt:lpstr>地震帶來的災害：山體滑坡，雪崩等；而發生在海底的強地震則可能引起海嘯。 餘震會使破壞更加嚴重。 地震引發的次生災害主要有建築物倒塌，山體滑坡以及管道破裂等引起的火災，水災和毒氣泄漏等。 此外當傷亡人員屍體不能及時清理，或污穢物污染了飲用水時，有可能導致傳染病的爆發。 在有些地震央，這些次生災害造成的人員傷亡和財產損失可能超過地震帶來的直接破壞。  </vt:lpstr>
      <vt:lpstr>地震發生時，中央氣象署對地震消息的發布途徑，主要有四種：（1）於中央氣象署網站公布、（2）透過手機簡訊和傳真方式傳給各相關防救災單位與大眾傳播媒體、（3）發送電子郵件給國內外學者專家、（4）於166、167氣象語音專線上報導。</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國家級警報來了~地震的探討及如何防範</dc:title>
  <dc:creator>User</dc:creator>
  <cp:lastModifiedBy>User</cp:lastModifiedBy>
  <cp:revision>8</cp:revision>
  <dcterms:created xsi:type="dcterms:W3CDTF">2024-04-23T00:13:57Z</dcterms:created>
  <dcterms:modified xsi:type="dcterms:W3CDTF">2024-04-23T01:14:06Z</dcterms:modified>
</cp:coreProperties>
</file>