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wa.gov.tw/PopularScience/index.php/earthquake/367-%E5%9C%8B%E5%AE%B6%E7%B4%9A%E8%AD%A6%E5%A0%B1%E4%BE%86%E4%BA%86-%E5%9C%B0%E9%9C%87%E6%B8%AC%E5%A0%B1%E9%81%8E%E7%A8%8B" TargetMode="External"/><Relationship Id="rId7" Type="http://schemas.openxmlformats.org/officeDocument/2006/relationships/hyperlink" Target="https://pansci.asia/archives/41860" TargetMode="External"/><Relationship Id="rId2" Type="http://schemas.openxmlformats.org/officeDocument/2006/relationships/hyperlink" Target="https://www.airitilibrary.com/Publication/alDetailedMesh?DocID=P20150925002-202210-202211210001-202211210001-3-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re.e-land.gov.tw/News_Content.aspx?n=6BB69FDC0BC18D29&amp;sms=8E09F2EC7203F661&amp;s=FC4A9B41548F5508" TargetMode="External"/><Relationship Id="rId5" Type="http://schemas.openxmlformats.org/officeDocument/2006/relationships/hyperlink" Target="https://ws.e-land.gov.tw/001/2015yilan/228/ckfile/b0c1b4ba-f9f3-4781-b694-951f21020325@1024x768.jpg" TargetMode="External"/><Relationship Id="rId4" Type="http://schemas.openxmlformats.org/officeDocument/2006/relationships/hyperlink" Target="https://scweb.cwb.gov.tw/images/Network/CWB_station2019_CWASN_2020100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A9924A-8E28-444B-B45F-957028EAC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36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國家級警報來了</a:t>
            </a:r>
            <a:r>
              <a:rPr lang="en-US" altLang="zh-TW" sz="36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~</a:t>
            </a:r>
            <a:r>
              <a:rPr lang="zh-TW" altLang="zh-TW" sz="36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地震的探討及如何防範</a:t>
            </a:r>
            <a:br>
              <a:rPr lang="zh-TW" altLang="zh-TW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35125A-3473-469B-AD4E-7824EB593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</a:rPr>
              <a:t>作者</a:t>
            </a: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</a:rPr>
              <a:t>李昀軒</a:t>
            </a: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</a:rPr>
              <a:t>謝宜辰</a:t>
            </a:r>
          </a:p>
        </p:txBody>
      </p:sp>
    </p:spTree>
    <p:extLst>
      <p:ext uri="{BB962C8B-B14F-4D97-AF65-F5344CB8AC3E}">
        <p14:creationId xmlns:p14="http://schemas.microsoft.com/office/powerpoint/2010/main" val="340656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08E350-7329-4CE0-B2BD-0ABFAD1C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00B050"/>
                </a:solidFill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DE52B2-82F1-4A8B-BCDD-36725F47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2" action="ppaction://hlinksldjump"/>
              </a:rPr>
              <a:t>探討地震的主要成因及其造成之災害</a:t>
            </a:r>
            <a:r>
              <a:rPr lang="zh-TW" altLang="zh-TW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2" action="ppaction://hlinksldjump"/>
              </a:rPr>
              <a:t>。</a:t>
            </a:r>
            <a:endParaRPr lang="en-US" altLang="zh-TW" sz="1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3" action="ppaction://hlinksldjump"/>
              </a:rPr>
              <a:t>中央氣象署對地震消息的發布途徑有哪些種類？</a:t>
            </a:r>
            <a:endParaRPr lang="en-US" altLang="zh-TW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hlinkClick r:id="rId4" action="ppaction://hlinksldjump"/>
              </a:rPr>
              <a:t>地震觀測站有什麼作用？</a:t>
            </a:r>
            <a:endParaRPr lang="en-US" altLang="zh-TW" sz="2800" dirty="0"/>
          </a:p>
          <a:p>
            <a:r>
              <a:rPr lang="zh-TW" altLang="en-US" sz="2800" dirty="0">
                <a:hlinkClick r:id="rId5" action="ppaction://hlinksldjump"/>
              </a:rPr>
              <a:t>就大家對地震防災應變措施說明。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508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953F8F-FE70-4F6F-8BEA-85DD4666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829" y="867037"/>
            <a:ext cx="952015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9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探討地震的主要成因及其造成之災害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645150-9E57-4BD6-BAE1-5EB3CE6A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400" b="0" i="0" dirty="0">
                <a:effectLst/>
                <a:latin typeface="Roboto" panose="020B0604020202020204" pitchFamily="2" charset="0"/>
              </a:rPr>
              <a:t>橋梁平時肩負著交通運輸任務，災時是防救災體系的重要結點，是極重要的維生線。橋梁若在地震中受災而功能喪失，將會阻礙救災、復原工作的進行，而使災情擴大，對社會、經濟將會造成持續性的傷害。</a:t>
            </a:r>
            <a:r>
              <a:rPr lang="en-US" altLang="zh-TW" sz="2400" b="0" i="0" dirty="0">
                <a:effectLst/>
                <a:latin typeface="Roboto" panose="020B0604020202020204" pitchFamily="2" charset="0"/>
              </a:rPr>
              <a:t>1999</a:t>
            </a:r>
            <a:r>
              <a:rPr lang="zh-TW" altLang="en-US" sz="2400" b="0" i="0" dirty="0">
                <a:effectLst/>
                <a:latin typeface="Roboto" panose="020B0604020202020204" pitchFamily="2" charset="0"/>
              </a:rPr>
              <a:t>年集集地震導致二十多座橋梁的崩塌或嚴重損壞，交通為之中斷，造成民生危急的重大問題，大家應該記憶猶新。因此，儘速恢復交通是災後重建之首要工作，而震害橋梁的復原是恢復交通的關鍵工程。</a:t>
            </a:r>
            <a:r>
              <a:rPr lang="en-US" altLang="zh-TW" sz="2400" b="0" i="0" dirty="0">
                <a:effectLst/>
                <a:latin typeface="Roboto" panose="020B0604020202020204" pitchFamily="2" charset="0"/>
              </a:rPr>
              <a:t>2022</a:t>
            </a:r>
            <a:r>
              <a:rPr lang="zh-TW" altLang="en-US" sz="2400" b="0" i="0" dirty="0">
                <a:effectLst/>
                <a:latin typeface="Roboto" panose="020B0604020202020204" pitchFamily="2" charset="0"/>
              </a:rPr>
              <a:t>年</a:t>
            </a:r>
            <a:r>
              <a:rPr lang="en-US" altLang="zh-TW" sz="2400" b="0" i="0" dirty="0">
                <a:effectLst/>
                <a:latin typeface="Roboto" panose="020B0604020202020204" pitchFamily="2" charset="0"/>
              </a:rPr>
              <a:t>9</a:t>
            </a:r>
            <a:r>
              <a:rPr lang="zh-TW" altLang="en-US" sz="2400" b="0" i="0" dirty="0">
                <a:effectLst/>
                <a:latin typeface="Roboto" panose="020B0604020202020204" pitchFamily="2" charset="0"/>
              </a:rPr>
              <a:t>月</a:t>
            </a:r>
            <a:r>
              <a:rPr lang="en-US" altLang="zh-TW" sz="2400" b="0" i="0" dirty="0">
                <a:effectLst/>
                <a:latin typeface="Roboto" panose="020B0604020202020204" pitchFamily="2" charset="0"/>
              </a:rPr>
              <a:t>18</a:t>
            </a:r>
            <a:r>
              <a:rPr lang="zh-TW" altLang="en-US" sz="2400" b="0" i="0" dirty="0">
                <a:effectLst/>
                <a:latin typeface="Roboto" panose="020B0604020202020204" pitchFamily="2" charset="0"/>
              </a:rPr>
              <a:t>日規模</a:t>
            </a:r>
            <a:r>
              <a:rPr lang="en-US" altLang="zh-TW" sz="2400" b="0" i="0" dirty="0">
                <a:effectLst/>
                <a:latin typeface="Roboto" panose="020B0604020202020204" pitchFamily="2" charset="0"/>
              </a:rPr>
              <a:t>6.8</a:t>
            </a:r>
            <a:r>
              <a:rPr lang="zh-TW" altLang="en-US" sz="2400" b="0" i="0" dirty="0">
                <a:effectLst/>
                <a:latin typeface="Roboto" panose="020B0604020202020204" pitchFamily="2" charset="0"/>
              </a:rPr>
              <a:t>的花東地震，有</a:t>
            </a:r>
            <a:r>
              <a:rPr lang="en-US" altLang="zh-TW" sz="2400" b="0" i="0" dirty="0">
                <a:effectLst/>
                <a:latin typeface="Roboto" panose="020B0604020202020204" pitchFamily="2" charset="0"/>
              </a:rPr>
              <a:t>7</a:t>
            </a:r>
            <a:r>
              <a:rPr lang="zh-TW" altLang="en-US" sz="2400" b="0" i="0" dirty="0">
                <a:effectLst/>
                <a:latin typeface="Roboto" panose="020B0604020202020204" pitchFamily="2" charset="0"/>
              </a:rPr>
              <a:t>座以上的鐵公路橋梁產生崩塌或嚴重損壞的災情，交通因而中斷或受到嚴重影響。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0540AB1-7514-448B-8A4E-55184FC64D48}"/>
              </a:ext>
            </a:extLst>
          </p:cNvPr>
          <p:cNvSpPr txBox="1"/>
          <p:nvPr/>
        </p:nvSpPr>
        <p:spPr>
          <a:xfrm>
            <a:off x="8596906" y="5104140"/>
            <a:ext cx="263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hlinkClick r:id="rId2" action="ppaction://hlinksldjump"/>
              </a:rPr>
              <a:t>回目錄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4966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703D6B-8114-4B19-BE46-00C4CDCA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中央氣象署對地震消息的發布途徑有哪些種類？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C7CE1E-E4B2-4404-B311-A730D623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200" b="0" i="0" dirty="0">
                <a:effectLst/>
                <a:latin typeface="Roboto" panose="02000000000000000000" pitchFamily="2" charset="0"/>
              </a:rPr>
              <a:t>國家通訊傳播委員會（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NCC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）自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2016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年起開始推動「災防告警廣播訊息系統（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Public Warning System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，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PWS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）」，當中央氣象署偵測到臺灣及其周圍海域發生規模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5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以上的地震，且預估至少一縣市政府所在地震度達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5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級以上，即會針對震度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4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級以上地區擁有 </a:t>
            </a:r>
            <a:r>
              <a:rPr lang="en-US" altLang="zh-TW" sz="2200" b="0" i="0" dirty="0">
                <a:effectLst/>
                <a:latin typeface="Roboto" panose="02000000000000000000" pitchFamily="2" charset="0"/>
              </a:rPr>
              <a:t>4G</a:t>
            </a:r>
            <a:r>
              <a:rPr lang="zh-TW" altLang="en-US" sz="2200" b="0" i="0" dirty="0">
                <a:effectLst/>
                <a:latin typeface="Roboto" panose="02000000000000000000" pitchFamily="2" charset="0"/>
              </a:rPr>
              <a:t>手機的民眾發送地震警報訊息，提醒大家加以防範及應變</a:t>
            </a:r>
            <a:endParaRPr lang="zh-TW" altLang="en-US" sz="2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D788C8-0974-47DD-95C1-3CD59522D65B}"/>
              </a:ext>
            </a:extLst>
          </p:cNvPr>
          <p:cNvSpPr txBox="1"/>
          <p:nvPr/>
        </p:nvSpPr>
        <p:spPr>
          <a:xfrm>
            <a:off x="7560734" y="4538433"/>
            <a:ext cx="463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hlinkClick r:id="rId2" action="ppaction://hlinksldjump"/>
              </a:rPr>
              <a:t>回目錄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5087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FD5A0-2DE2-4B46-A79F-D0692CF1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115" y="670603"/>
            <a:ext cx="9520158" cy="1049235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地震觀測站有什麼作用？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86776-A2F1-4F64-AE13-C1D06405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9" y="2027500"/>
            <a:ext cx="9520158" cy="3450613"/>
          </a:xfrm>
        </p:spPr>
        <p:txBody>
          <a:bodyPr/>
          <a:lstStyle/>
          <a:p>
            <a:r>
              <a:rPr lang="zh-TW" altLang="en-US" dirty="0"/>
              <a:t>氣象署於</a:t>
            </a:r>
            <a:r>
              <a:rPr lang="en-US" altLang="zh-TW" dirty="0"/>
              <a:t>1991</a:t>
            </a:r>
            <a:r>
              <a:rPr lang="zh-TW" altLang="en-US" dirty="0"/>
              <a:t>年開始將中央氣象署地震觀測網（</a:t>
            </a:r>
            <a:r>
              <a:rPr lang="en-US" altLang="zh-TW" dirty="0"/>
              <a:t>Central Weather Administration Seismographic Network, CWASN</a:t>
            </a:r>
            <a:r>
              <a:rPr lang="zh-TW" altLang="en-US" dirty="0"/>
              <a:t>）升級成現代化的即時地震觀測網。從原有的</a:t>
            </a:r>
            <a:r>
              <a:rPr lang="en-US" altLang="zh-TW" dirty="0"/>
              <a:t>19</a:t>
            </a:r>
            <a:r>
              <a:rPr lang="zh-TW" altLang="en-US" dirty="0"/>
              <a:t>個地震站，首先增建</a:t>
            </a:r>
            <a:r>
              <a:rPr lang="en-US" altLang="zh-TW" dirty="0"/>
              <a:t>31</a:t>
            </a:r>
            <a:r>
              <a:rPr lang="zh-TW" altLang="en-US" dirty="0"/>
              <a:t>個新站，並合併中央研究院地球科學研究所臺灣遙計式地震觀測網（</a:t>
            </a:r>
            <a:r>
              <a:rPr lang="en-US" altLang="zh-TW" dirty="0"/>
              <a:t>Taiwan Telemetered Seismographic Network, TTSN</a:t>
            </a:r>
            <a:r>
              <a:rPr lang="zh-TW" altLang="en-US" dirty="0"/>
              <a:t>）</a:t>
            </a:r>
            <a:r>
              <a:rPr lang="en-US" altLang="zh-TW" dirty="0"/>
              <a:t>25</a:t>
            </a:r>
            <a:r>
              <a:rPr lang="zh-TW" altLang="en-US" dirty="0"/>
              <a:t>個地震站，將總站數增至</a:t>
            </a:r>
            <a:r>
              <a:rPr lang="en-US" altLang="zh-TW" dirty="0"/>
              <a:t>75</a:t>
            </a:r>
            <a:r>
              <a:rPr lang="zh-TW" altLang="en-US" dirty="0"/>
              <a:t>站。每一個測站設置三分量速度型短週期地震儀，資料解析度為</a:t>
            </a:r>
            <a:r>
              <a:rPr lang="en-US" altLang="zh-TW" dirty="0"/>
              <a:t>12</a:t>
            </a:r>
            <a:r>
              <a:rPr lang="zh-TW" altLang="en-US" dirty="0"/>
              <a:t>位元，取樣率每秒</a:t>
            </a:r>
            <a:r>
              <a:rPr lang="en-US" altLang="zh-TW" dirty="0"/>
              <a:t>100</a:t>
            </a:r>
            <a:r>
              <a:rPr lang="zh-TW" altLang="en-US" dirty="0"/>
              <a:t>點。即時資料的收錄於</a:t>
            </a:r>
            <a:r>
              <a:rPr lang="en-US" altLang="zh-TW" dirty="0"/>
              <a:t>1994</a:t>
            </a:r>
            <a:r>
              <a:rPr lang="zh-TW" altLang="en-US" dirty="0"/>
              <a:t>年由觸發方式改為連續記錄方式，保存完整的地震儀波形紀錄，大幅提升臺灣地震監測的能力，地震監測數量由每年平均</a:t>
            </a:r>
            <a:r>
              <a:rPr lang="en-US" altLang="zh-TW" dirty="0"/>
              <a:t>4,000</a:t>
            </a:r>
            <a:r>
              <a:rPr lang="zh-TW" altLang="en-US" dirty="0"/>
              <a:t>個大幅增加至</a:t>
            </a:r>
            <a:r>
              <a:rPr lang="en-US" altLang="zh-TW" dirty="0"/>
              <a:t>20,000</a:t>
            </a:r>
            <a:r>
              <a:rPr lang="zh-TW" altLang="en-US" dirty="0"/>
              <a:t>個，建立臺灣完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E7EB088-9083-4850-B0B1-D75D9A85289A}"/>
              </a:ext>
            </a:extLst>
          </p:cNvPr>
          <p:cNvSpPr txBox="1"/>
          <p:nvPr/>
        </p:nvSpPr>
        <p:spPr>
          <a:xfrm>
            <a:off x="8749088" y="5293447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2" action="ppaction://hlinksldjump"/>
              </a:rPr>
              <a:t>目錄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67B2A1-DC48-4F99-9220-91F83788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054" y="1904504"/>
            <a:ext cx="2368438" cy="43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6C0716-431B-4F06-9CD5-5FFE6B5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467" y="830399"/>
            <a:ext cx="8114691" cy="131233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就大家對地震防災應變措施說明。 </a:t>
            </a: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1410AB-91FC-46BB-A88D-94BA08C3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2732"/>
            <a:ext cx="9520158" cy="345061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一般室內情境</a:t>
            </a:r>
            <a:r>
              <a:rPr lang="en-US" altLang="zh-TW" dirty="0"/>
              <a:t>(</a:t>
            </a:r>
            <a:r>
              <a:rPr lang="zh-TW" altLang="en-US" dirty="0"/>
              <a:t>辦公場所、居家</a:t>
            </a:r>
            <a:r>
              <a:rPr lang="en-US" altLang="zh-TW" dirty="0"/>
              <a:t>):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地震搖晃時，應優先保護自己，千萬不要慌亂逃出戶外。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如果就近有掩蔽物，請直接躲進去。例如桌下等。附近有牆壁也可以朝牆角靠攏再趴下保護頭頸部。但請注意牆壁上頭是否剛好有潛在危險掉落物。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地震時最重要就是保護頭頸避免受傷，應立即採「趴下、掩護、穩住」的動作，躲在桌下或是牆角。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躲在桌子下時可握住桌腳，當桌子隨地震移動時，桌下的人也可隨著桌子移動，形成防護屏障、以避免受傷。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5719A9-DFF7-4A09-91FC-86C0A59E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158" y="0"/>
            <a:ext cx="2671842" cy="28575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8651E95-AD08-4733-9AA5-F650BF0633EA}"/>
              </a:ext>
            </a:extLst>
          </p:cNvPr>
          <p:cNvSpPr txBox="1"/>
          <p:nvPr/>
        </p:nvSpPr>
        <p:spPr>
          <a:xfrm>
            <a:off x="9652000" y="5093812"/>
            <a:ext cx="2243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hlinkClick r:id="rId3" action="ppaction://hlinksldjump"/>
              </a:rPr>
              <a:t>目錄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60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B5A253-CF1B-4931-98F6-4C54A664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心得感想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378FEF-C548-4AB1-99B1-5DBCF5FF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特點為災防告警訊息係以廣播方式進行傳送，只要幾秒，特定區域內部分３Ｇ及所有４Ｇ用戶手機即可收到災防業務主管機關發布的告警訊息，例如：大雷雨即時訊息、地震即時警報、公路封閉警戒、水庫洩洪警戒、土石流警戒、疫情通知、防空警報等。</a:t>
            </a:r>
            <a:endParaRPr lang="en-US" altLang="zh-TW" dirty="0"/>
          </a:p>
          <a:p>
            <a:r>
              <a:rPr lang="zh-TW" altLang="en-US" dirty="0"/>
              <a:t>災防告警系統一共分為國家級警報、緊急警報、警訊通知及每月測試用訊息這四大類，但基本上除了地震、空襲、飛彈等國家級警報是不可以關閉外，海嘯、火山噴發、颱風等通知都可以自由關閉。</a:t>
            </a:r>
          </a:p>
        </p:txBody>
      </p:sp>
    </p:spTree>
    <p:extLst>
      <p:ext uri="{BB962C8B-B14F-4D97-AF65-F5344CB8AC3E}">
        <p14:creationId xmlns:p14="http://schemas.microsoft.com/office/powerpoint/2010/main" val="26689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DD14C7-4C28-4816-9A8D-C47E8E7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DA4B8-5305-4FD0-ACBE-204FAE5D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1219200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探討地震的主要成因及其造成之災害。</a:t>
            </a:r>
            <a:endParaRPr lang="en-US" altLang="zh-TW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中央氣象署對地震消息的發布途徑有哪些種類？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43A50B9-DCEB-40ED-9AE1-4F788A4511B6}"/>
              </a:ext>
            </a:extLst>
          </p:cNvPr>
          <p:cNvSpPr txBox="1"/>
          <p:nvPr/>
        </p:nvSpPr>
        <p:spPr>
          <a:xfrm>
            <a:off x="0" y="4817722"/>
            <a:ext cx="616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hlinkClick r:id="rId4"/>
              </a:rPr>
              <a:t>圖片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14983B-B65D-4E24-8803-A3CE79683F8F}"/>
              </a:ext>
            </a:extLst>
          </p:cNvPr>
          <p:cNvSpPr txBox="1"/>
          <p:nvPr/>
        </p:nvSpPr>
        <p:spPr>
          <a:xfrm>
            <a:off x="0" y="4169099"/>
            <a:ext cx="616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hlinkClick r:id="rId5"/>
              </a:rPr>
              <a:t>圖片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292A4C6-A39F-410E-87B0-356C86E10A12}"/>
              </a:ext>
            </a:extLst>
          </p:cNvPr>
          <p:cNvSpPr txBox="1"/>
          <p:nvPr/>
        </p:nvSpPr>
        <p:spPr>
          <a:xfrm>
            <a:off x="0" y="3637673"/>
            <a:ext cx="616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hlinkClick r:id="rId6"/>
              </a:rPr>
              <a:t>就大家對地震防災應變措施說明。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2990384-0F4E-4A23-92B1-846F56001BF3}"/>
              </a:ext>
            </a:extLst>
          </p:cNvPr>
          <p:cNvSpPr txBox="1"/>
          <p:nvPr/>
        </p:nvSpPr>
        <p:spPr>
          <a:xfrm>
            <a:off x="0" y="2989050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hlinkClick r:id="rId7"/>
              </a:rPr>
              <a:t>地震觀測站有什麼作用？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533665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61</TotalTime>
  <Words>813</Words>
  <Application>Microsoft Office PowerPoint</Application>
  <PresentationFormat>寬螢幕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Arial</vt:lpstr>
      <vt:lpstr>Palatino Linotype</vt:lpstr>
      <vt:lpstr>Roboto</vt:lpstr>
      <vt:lpstr>Times New Roman</vt:lpstr>
      <vt:lpstr>圖庫</vt:lpstr>
      <vt:lpstr>國家級警報來了~地震的探討及如何防範 </vt:lpstr>
      <vt:lpstr>目錄</vt:lpstr>
      <vt:lpstr>探討地震的主要成因及其造成之災害。</vt:lpstr>
      <vt:lpstr>中央氣象署對地震消息的發布途徑有哪些種類？</vt:lpstr>
      <vt:lpstr>地震觀測站有什麼作用？</vt:lpstr>
      <vt:lpstr>就大家對地震防災應變措施說明。   </vt:lpstr>
      <vt:lpstr>心得感想</vt:lpstr>
      <vt:lpstr>資料來源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國家級警報來了~地震的探討及如何防範</dc:title>
  <dc:creator>User</dc:creator>
  <cp:lastModifiedBy>User</cp:lastModifiedBy>
  <cp:revision>9</cp:revision>
  <dcterms:created xsi:type="dcterms:W3CDTF">2024-04-23T00:02:56Z</dcterms:created>
  <dcterms:modified xsi:type="dcterms:W3CDTF">2024-04-23T01:11:49Z</dcterms:modified>
</cp:coreProperties>
</file>