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lassroom.google.com/c/Njc4NDU4NzMyNjg3/p/Njc1NzYxMDI0MzMx/details" TargetMode="External"/><Relationship Id="rId2" Type="http://schemas.openxmlformats.org/officeDocument/2006/relationships/hyperlink" Target="https://zh.wikipedia.org/zh-tw/%E5%9C%B0%E9%9C%87" TargetMode="Externa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hyperlink" Target="https://edu.cwa.gov.tw/PopularScience/index.php/earthquake/367-%E5%9C%8B%E5%AE%B6%E7%B4%9A%E8%AD%A6%E5%A0%B1%E4%BE%86%E4%BA%86-%E5%9C%B0%E9%9C%87%E6%B8%AC%E5%A0%B1%E9%81%8E%E7%A8%8B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10.xml"/><Relationship Id="rId7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805B2E4-C9B1-4473-B503-7E86459E6A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zh-TW" sz="36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國家級警報來了</a:t>
            </a:r>
            <a:r>
              <a:rPr lang="en-US" altLang="zh-TW" sz="36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~</a:t>
            </a:r>
            <a:r>
              <a:rPr lang="zh-TW" altLang="zh-TW" sz="36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地震的探討及如何防範</a:t>
            </a:r>
            <a:br>
              <a:rPr lang="zh-TW" altLang="zh-TW" sz="18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</a:b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E99FD59-FD21-4451-AA83-E323713F60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姓名</a:t>
            </a:r>
            <a:r>
              <a:rPr lang="zh-TW" altLang="en-US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：梁凱甄、劉心愉</a:t>
            </a:r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ctr"/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ctr"/>
            <a:r>
              <a:rPr lang="zh-TW" altLang="en-US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                                                          </a:t>
            </a:r>
            <a:r>
              <a:rPr lang="zh-TW" altLang="en-US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  <a:hlinkClick r:id="rId2" action="ppaction://hlinksldjump"/>
              </a:rPr>
              <a:t>目錄</a:t>
            </a:r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ctr"/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ctr"/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ctr"/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ctr"/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algn="ctr"/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168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093FBE-5BC1-43D2-B270-D7BA31F27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</a:rPr>
              <a:t>資料來源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06E8A5C-52CC-4BF9-B2E0-CF3A8740F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TW" dirty="0">
                <a:solidFill>
                  <a:schemeClr val="tx2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https://zh.wikipedia.org/zh-tw/%E5%9C%B0%E9%9C%87</a:t>
            </a:r>
            <a:r>
              <a:rPr lang="en-US" altLang="zh-TW" dirty="0">
                <a:solidFill>
                  <a:schemeClr val="bg1"/>
                </a:solidFill>
                <a:latin typeface="Poor Richard" panose="02080502050505020702" pitchFamily="18" charset="0"/>
              </a:rPr>
              <a:t> </a:t>
            </a:r>
          </a:p>
          <a:p>
            <a:endParaRPr lang="en-US" altLang="zh-TW" dirty="0">
              <a:solidFill>
                <a:schemeClr val="bg1"/>
              </a:solidFill>
              <a:latin typeface="Poor Richard" panose="02080502050505020702" pitchFamily="18" charset="0"/>
            </a:endParaRPr>
          </a:p>
          <a:p>
            <a:r>
              <a:rPr lang="en-US" altLang="zh-TW" dirty="0">
                <a:solidFill>
                  <a:schemeClr val="tx2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https://classroom.google.com/c/Njc4NDU4NzMyNjg3/p/Njc1NzYxMDI0MzMx/details</a:t>
            </a:r>
            <a:endParaRPr lang="en-US" altLang="zh-TW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altLang="zh-TW" dirty="0">
              <a:solidFill>
                <a:schemeClr val="bg1"/>
              </a:solidFill>
              <a:latin typeface="Poor Richard" panose="02080502050505020702" pitchFamily="18" charset="0"/>
            </a:endParaRPr>
          </a:p>
          <a:p>
            <a:r>
              <a:rPr lang="en-US" altLang="zh-TW" dirty="0">
                <a:solidFill>
                  <a:schemeClr val="tx2">
                    <a:lumMod val="75000"/>
                  </a:schemeClr>
                </a:solidFill>
                <a:latin typeface="Poor Richard" panose="02080502050505020702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https://edu.cwa.gov.tw/PopularScience/index.php/earthquake/367-%E5%9C%8B%E5%AE%B6%E7%B4%9A%E8%AD%A6%E5%A0%B1%E4%BE%86%E4%BA%86-%E5%9C%B0%E9%9C%87%E6%B8%AC%E5%A0%B1%E9%81%8E%E7%A8%8B</a:t>
            </a:r>
            <a:endParaRPr lang="en-US" altLang="zh-TW" dirty="0">
              <a:solidFill>
                <a:schemeClr val="tx2">
                  <a:lumMod val="75000"/>
                </a:schemeClr>
              </a:solidFill>
              <a:latin typeface="Poor Richard" panose="02080502050505020702" pitchFamily="18" charset="0"/>
            </a:endParaRPr>
          </a:p>
          <a:p>
            <a:endParaRPr lang="en-US" altLang="zh-TW" dirty="0">
              <a:solidFill>
                <a:schemeClr val="tx2">
                  <a:lumMod val="75000"/>
                </a:schemeClr>
              </a:solidFill>
              <a:latin typeface="Poor Richard" panose="02080502050505020702" pitchFamily="18" charset="0"/>
            </a:endParaRPr>
          </a:p>
          <a:p>
            <a:r>
              <a:rPr lang="en-US" altLang="zh-TW" dirty="0">
                <a:solidFill>
                  <a:schemeClr val="tx2">
                    <a:lumMod val="75000"/>
                  </a:schemeClr>
                </a:solidFill>
                <a:latin typeface="Poor Richard" panose="02080502050505020702" pitchFamily="18" charset="0"/>
              </a:rPr>
              <a:t>http://gis.geo.ncu.edu.tw/921/teach/%E5%9C%B0%E9%9C%87%E8%B3%87%E6%96%99%E7%9A%84%E8%99%95%E7%90%86%E9%A6%96%E9%A0%81.htm</a:t>
            </a:r>
          </a:p>
          <a:p>
            <a:r>
              <a:rPr lang="zh-TW" altLang="en-US" dirty="0">
                <a:solidFill>
                  <a:schemeClr val="bg1"/>
                </a:solidFill>
                <a:latin typeface="Poor Richard" panose="02080502050505020702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zh-TW" altLang="en-US" dirty="0">
                <a:solidFill>
                  <a:schemeClr val="bg1"/>
                </a:solidFill>
                <a:latin typeface="Poor Richard" panose="02080502050505020702" pitchFamily="18" charset="0"/>
                <a:hlinkClick r:id="rId5" action="ppaction://hlinksldjump"/>
              </a:rPr>
              <a:t>目錄</a:t>
            </a:r>
            <a:endParaRPr lang="en-US" altLang="zh-TW" dirty="0">
              <a:solidFill>
                <a:schemeClr val="bg1"/>
              </a:solidFill>
              <a:latin typeface="Poor Richard" panose="02080502050505020702" pitchFamily="18" charset="0"/>
            </a:endParaRPr>
          </a:p>
          <a:p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07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DE1F71-6E00-4DFC-BFB1-FAA94414B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</a:rPr>
              <a:t>目錄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F4524F6-7676-49E5-B5F7-552871E9B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2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第一章</a:t>
            </a:r>
            <a:r>
              <a:rPr lang="zh-TW" altLang="en-US" dirty="0">
                <a:solidFill>
                  <a:schemeClr val="tx2"/>
                </a:solidFill>
              </a:rPr>
              <a:t>        </a:t>
            </a:r>
            <a:r>
              <a:rPr lang="zh-TW" altLang="en-US" dirty="0">
                <a:solidFill>
                  <a:schemeClr val="tx2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第七章</a:t>
            </a:r>
            <a:endParaRPr lang="en-US" altLang="zh-TW" dirty="0">
              <a:solidFill>
                <a:schemeClr val="tx2"/>
              </a:solidFill>
            </a:endParaRPr>
          </a:p>
          <a:p>
            <a:r>
              <a:rPr lang="zh-TW" altLang="en-US" dirty="0">
                <a:solidFill>
                  <a:schemeClr val="tx2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第二章</a:t>
            </a:r>
            <a:endParaRPr lang="en-US" altLang="zh-TW" dirty="0">
              <a:solidFill>
                <a:schemeClr val="tx2"/>
              </a:solidFill>
            </a:endParaRPr>
          </a:p>
          <a:p>
            <a:r>
              <a:rPr lang="zh-TW" altLang="en-US" dirty="0">
                <a:solidFill>
                  <a:schemeClr val="tx2"/>
                </a:solidFill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第三章</a:t>
            </a:r>
            <a:endParaRPr lang="en-US" altLang="zh-TW" dirty="0">
              <a:solidFill>
                <a:schemeClr val="tx2"/>
              </a:solidFill>
            </a:endParaRPr>
          </a:p>
          <a:p>
            <a:r>
              <a:rPr lang="zh-TW" altLang="en-US" dirty="0">
                <a:solidFill>
                  <a:schemeClr val="tx2"/>
                </a:solidFill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第四章</a:t>
            </a:r>
            <a:endParaRPr lang="en-US" altLang="zh-TW" dirty="0">
              <a:solidFill>
                <a:schemeClr val="tx2"/>
              </a:solidFill>
            </a:endParaRPr>
          </a:p>
          <a:p>
            <a:r>
              <a:rPr lang="zh-TW" altLang="en-US" dirty="0">
                <a:solidFill>
                  <a:schemeClr val="tx2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第五章</a:t>
            </a:r>
            <a:endParaRPr lang="en-US" altLang="zh-TW" dirty="0">
              <a:solidFill>
                <a:schemeClr val="tx2"/>
              </a:solidFill>
            </a:endParaRPr>
          </a:p>
          <a:p>
            <a:r>
              <a:rPr lang="zh-TW" altLang="en-US" dirty="0">
                <a:solidFill>
                  <a:schemeClr val="tx2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第六章</a:t>
            </a:r>
            <a:endParaRPr lang="zh-TW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83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6EA3A4-CD34-4A56-8BDD-5B6EC5909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1481215"/>
          </a:xfrm>
        </p:spPr>
        <p:txBody>
          <a:bodyPr>
            <a:normAutofit/>
          </a:bodyPr>
          <a:lstStyle/>
          <a:p>
            <a:pPr algn="ctr"/>
            <a:r>
              <a:rPr lang="zh-TW" altLang="zh-TW" sz="3200" kern="100" dirty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地震的主要成因</a:t>
            </a:r>
            <a:endParaRPr lang="zh-TW" altLang="en-US" sz="32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0C06383-182E-4FA0-94A5-08137ACFB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</a:rPr>
              <a:t>地震產生的原因是因為地殼在板塊運動過程中，互相碰撞累積應力，當地殼無法繼續累積應力時，地殼會破裂，釋放出地震波，使地面發生震動，地震可由地震儀透過對地震波的觀察來量測，地震規模表示地震所釋放出來的能量大小，地震震度指地震在該地點造成的震動程度，地震的發生處稱為震源，其投影至地表的位置為震央。</a:t>
            </a:r>
            <a:endParaRPr lang="en-US" altLang="zh-TW" dirty="0">
              <a:solidFill>
                <a:schemeClr val="bg1"/>
              </a:solidFill>
            </a:endParaRPr>
          </a:p>
          <a:p>
            <a:endParaRPr lang="en-US" altLang="zh-TW" dirty="0">
              <a:solidFill>
                <a:schemeClr val="bg1"/>
              </a:solidFill>
            </a:endParaRPr>
          </a:p>
          <a:p>
            <a:r>
              <a:rPr lang="zh-TW" altLang="en-US" dirty="0">
                <a:solidFill>
                  <a:schemeClr val="bg1"/>
                </a:solidFill>
              </a:rPr>
              <a:t>                                                                                     </a:t>
            </a:r>
            <a:r>
              <a:rPr lang="zh-TW" altLang="en-US" dirty="0">
                <a:solidFill>
                  <a:schemeClr val="bg1"/>
                </a:solidFill>
                <a:hlinkClick r:id="rId2" action="ppaction://hlinksldjump"/>
              </a:rPr>
              <a:t>目錄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90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48B358-A081-49C5-A138-C1AA53A43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zh-TW" sz="2800" kern="100" dirty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地震造成之災害</a:t>
            </a:r>
            <a:endParaRPr lang="zh-TW" altLang="en-US" sz="2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365237A-4BE9-46FC-94AF-C8D84F50C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地震會帶來山體滑坡，雪崩等災害；而發生在海底的強地震則可能引起海嘯。 餘震會使破壞更加嚴重。 地震引發的次生災害主要有建築物倒塌，山體滑坡以及管道破裂等引起的火災，水災和毒氣泄漏等。</a:t>
            </a:r>
            <a:endParaRPr lang="en-US" altLang="zh-TW" dirty="0">
              <a:solidFill>
                <a:schemeClr val="bg1"/>
              </a:solidFill>
            </a:endParaRPr>
          </a:p>
          <a:p>
            <a:endParaRPr lang="en-US" altLang="zh-TW" dirty="0">
              <a:solidFill>
                <a:schemeClr val="bg1"/>
              </a:solidFill>
            </a:endParaRPr>
          </a:p>
          <a:p>
            <a:endParaRPr lang="en-US" altLang="zh-TW" dirty="0">
              <a:solidFill>
                <a:schemeClr val="bg1"/>
              </a:solidFill>
            </a:endParaRPr>
          </a:p>
          <a:p>
            <a:endParaRPr lang="en-US" altLang="zh-TW" dirty="0">
              <a:solidFill>
                <a:schemeClr val="bg1"/>
              </a:solidFill>
            </a:endParaRPr>
          </a:p>
          <a:p>
            <a:r>
              <a:rPr lang="zh-TW" altLang="en-US" dirty="0">
                <a:solidFill>
                  <a:schemeClr val="bg1"/>
                </a:solidFill>
              </a:rPr>
              <a:t>                                                                                              </a:t>
            </a:r>
            <a:r>
              <a:rPr lang="zh-TW" altLang="en-US" dirty="0">
                <a:solidFill>
                  <a:schemeClr val="bg1"/>
                </a:solidFill>
                <a:hlinkClick r:id="rId2" action="ppaction://hlinksldjump"/>
              </a:rPr>
              <a:t>目錄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323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6739DA-B50E-47C2-9F7D-9FC264546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zh-TW" sz="2800" kern="100" dirty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中央氣象署對地震消息的發布途徑</a:t>
            </a:r>
            <a:r>
              <a:rPr lang="zh-TW" altLang="en-US" sz="2800" kern="100" dirty="0"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、</a:t>
            </a:r>
            <a:r>
              <a:rPr lang="zh-TW" altLang="zh-TW" sz="2800" kern="100" dirty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種類</a:t>
            </a:r>
            <a:endParaRPr lang="zh-TW" altLang="en-US" sz="2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8A8861D-7E05-4BD5-AC63-D8CEE750C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</a:rPr>
              <a:t>中央氣象署對地震消息的發布途徑，主要有四種：（</a:t>
            </a:r>
            <a:r>
              <a:rPr lang="en-US" altLang="zh-TW" dirty="0">
                <a:solidFill>
                  <a:schemeClr val="bg1"/>
                </a:solidFill>
              </a:rPr>
              <a:t>1</a:t>
            </a:r>
            <a:r>
              <a:rPr lang="zh-TW" altLang="en-US" dirty="0">
                <a:solidFill>
                  <a:schemeClr val="bg1"/>
                </a:solidFill>
              </a:rPr>
              <a:t>）於中央氣象署網站公布、（</a:t>
            </a:r>
            <a:r>
              <a:rPr lang="en-US" altLang="zh-TW" dirty="0">
                <a:solidFill>
                  <a:schemeClr val="bg1"/>
                </a:solidFill>
              </a:rPr>
              <a:t>2</a:t>
            </a:r>
            <a:r>
              <a:rPr lang="zh-TW" altLang="en-US" dirty="0">
                <a:solidFill>
                  <a:schemeClr val="bg1"/>
                </a:solidFill>
              </a:rPr>
              <a:t>）透過手機簡訊和傳真方式傳給各相關防救災單位與大眾傳播媒體、（</a:t>
            </a:r>
            <a:r>
              <a:rPr lang="en-US" altLang="zh-TW" dirty="0">
                <a:solidFill>
                  <a:schemeClr val="bg1"/>
                </a:solidFill>
              </a:rPr>
              <a:t>3</a:t>
            </a:r>
            <a:r>
              <a:rPr lang="zh-TW" altLang="en-US" dirty="0">
                <a:solidFill>
                  <a:schemeClr val="bg1"/>
                </a:solidFill>
              </a:rPr>
              <a:t>）發送電子郵件給國內外學者專家、（</a:t>
            </a:r>
            <a:r>
              <a:rPr lang="en-US" altLang="zh-TW" dirty="0">
                <a:solidFill>
                  <a:schemeClr val="bg1"/>
                </a:solidFill>
              </a:rPr>
              <a:t>4</a:t>
            </a:r>
            <a:r>
              <a:rPr lang="zh-TW" altLang="en-US" dirty="0">
                <a:solidFill>
                  <a:schemeClr val="bg1"/>
                </a:solidFill>
              </a:rPr>
              <a:t>）於</a:t>
            </a:r>
            <a:r>
              <a:rPr lang="en-US" altLang="zh-TW" dirty="0">
                <a:solidFill>
                  <a:schemeClr val="bg1"/>
                </a:solidFill>
              </a:rPr>
              <a:t>166</a:t>
            </a:r>
            <a:r>
              <a:rPr lang="zh-TW" altLang="en-US" dirty="0">
                <a:solidFill>
                  <a:schemeClr val="bg1"/>
                </a:solidFill>
              </a:rPr>
              <a:t>、</a:t>
            </a:r>
            <a:r>
              <a:rPr lang="en-US" altLang="zh-TW" dirty="0">
                <a:solidFill>
                  <a:schemeClr val="bg1"/>
                </a:solidFill>
              </a:rPr>
              <a:t>167</a:t>
            </a:r>
            <a:r>
              <a:rPr lang="zh-TW" altLang="en-US" dirty="0">
                <a:solidFill>
                  <a:schemeClr val="bg1"/>
                </a:solidFill>
              </a:rPr>
              <a:t>氣象語音專線上報導。</a:t>
            </a:r>
            <a:endParaRPr lang="en-US" altLang="zh-TW" dirty="0">
              <a:solidFill>
                <a:schemeClr val="bg1"/>
              </a:solidFill>
            </a:endParaRPr>
          </a:p>
          <a:p>
            <a:endParaRPr lang="en-US" altLang="zh-TW" dirty="0">
              <a:solidFill>
                <a:schemeClr val="bg1"/>
              </a:solidFill>
            </a:endParaRPr>
          </a:p>
          <a:p>
            <a:endParaRPr lang="en-US" altLang="zh-TW" dirty="0">
              <a:solidFill>
                <a:schemeClr val="bg1"/>
              </a:solidFill>
            </a:endParaRPr>
          </a:p>
          <a:p>
            <a:r>
              <a:rPr lang="zh-TW" altLang="en-US" dirty="0">
                <a:solidFill>
                  <a:schemeClr val="bg1"/>
                </a:solidFill>
              </a:rPr>
              <a:t>                                                                                    </a:t>
            </a:r>
            <a:r>
              <a:rPr lang="zh-TW" altLang="en-US" dirty="0">
                <a:solidFill>
                  <a:schemeClr val="bg1"/>
                </a:solidFill>
                <a:hlinkClick r:id="rId2" action="ppaction://hlinksldjump"/>
              </a:rPr>
              <a:t>目錄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184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2A9B60-3ABF-4A85-AFEA-DB22C0916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地震觀測站有什麼作用？</a:t>
            </a:r>
            <a:br>
              <a:rPr lang="zh-TW" altLang="zh-TW" sz="18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2D8FF7-91A0-4ABD-8BD2-2FE87F26B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</a:rPr>
              <a:t>全球地震觀測網世界網的地震站，用於偵測發生在全球各地的地震以及核子試爆的能量，受限於距離遠、高頻率、震波衰減快之因素，必須以長週期地震儀記錄地震波動。 此外，亦須具備有短週期地震儀，以準確記錄動波相到達時間</a:t>
            </a:r>
            <a:r>
              <a:rPr lang="zh-TW" altLang="en-US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。</a:t>
            </a:r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r>
              <a:rPr lang="zh-TW" altLang="en-US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                                                                                            </a:t>
            </a:r>
            <a:r>
              <a:rPr lang="zh-TW" altLang="en-US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  <a:hlinkClick r:id="rId2" action="ppaction://hlinksldjump"/>
              </a:rPr>
              <a:t>目錄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803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AB47D5-B02B-4B7F-9495-7A22119B9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zh-TW" sz="2800" kern="100" dirty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就大家對地震防災應變措施說明</a:t>
            </a:r>
            <a:endParaRPr lang="zh-TW" altLang="en-US" sz="2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B85D79-4CD8-4F42-B8BC-B180529F2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3012" y="2198687"/>
            <a:ext cx="9905999" cy="3541714"/>
          </a:xfrm>
        </p:spPr>
        <p:txBody>
          <a:bodyPr>
            <a:normAutofit lnSpcReduction="10000"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1.</a:t>
            </a:r>
            <a:r>
              <a:rPr lang="zh-TW" altLang="en-US" dirty="0">
                <a:solidFill>
                  <a:schemeClr val="bg1"/>
                </a:solidFill>
              </a:rPr>
              <a:t>家中應備有乾電池收音機、手電筒、食物、飲水，隨時收聽最新狀況。</a:t>
            </a:r>
          </a:p>
          <a:p>
            <a:r>
              <a:rPr lang="en-US" altLang="zh-TW" dirty="0">
                <a:solidFill>
                  <a:schemeClr val="bg1"/>
                </a:solidFill>
              </a:rPr>
              <a:t>2.</a:t>
            </a:r>
            <a:r>
              <a:rPr lang="zh-TW" altLang="en-US" dirty="0">
                <a:solidFill>
                  <a:schemeClr val="bg1"/>
                </a:solidFill>
              </a:rPr>
              <a:t>地震時應保持鎮靜，不要慌張，迅速關閉電源、瓦斯、爐火開關，找穩固的掩蔽體躲藏。</a:t>
            </a:r>
          </a:p>
          <a:p>
            <a:r>
              <a:rPr lang="zh-TW" altLang="en-US" dirty="0">
                <a:solidFill>
                  <a:schemeClr val="bg1"/>
                </a:solidFill>
              </a:rPr>
              <a:t>地震時應保持鎮靜，不要慌張，迅速關閉電源、瓦斯、爐火開關，找穩固的掩蔽體躲藏</a:t>
            </a:r>
            <a:endParaRPr lang="en-US" altLang="zh-TW" dirty="0">
              <a:solidFill>
                <a:schemeClr val="bg1"/>
              </a:solidFill>
            </a:endParaRPr>
          </a:p>
          <a:p>
            <a:endParaRPr lang="en-US" altLang="zh-TW" dirty="0">
              <a:solidFill>
                <a:schemeClr val="bg1"/>
              </a:solidFill>
            </a:endParaRPr>
          </a:p>
          <a:p>
            <a:r>
              <a:rPr lang="zh-TW" altLang="en-US" dirty="0">
                <a:solidFill>
                  <a:schemeClr val="bg1"/>
                </a:solidFill>
              </a:rPr>
              <a:t>                                                                                                     </a:t>
            </a:r>
            <a:r>
              <a:rPr lang="zh-TW" altLang="en-US" dirty="0">
                <a:solidFill>
                  <a:schemeClr val="bg1"/>
                </a:solidFill>
                <a:hlinkClick r:id="rId2" action="ppaction://hlinksldjump"/>
              </a:rPr>
              <a:t>目錄</a:t>
            </a:r>
            <a:endParaRPr lang="zh-TW" altLang="en-US" dirty="0">
              <a:solidFill>
                <a:schemeClr val="bg1"/>
              </a:solidFill>
            </a:endParaRPr>
          </a:p>
          <a:p>
            <a:endParaRPr lang="zh-TW" altLang="en-US" dirty="0"/>
          </a:p>
        </p:txBody>
      </p:sp>
      <p:sp>
        <p:nvSpPr>
          <p:cNvPr id="4" name="箭號: 向下 3">
            <a:extLst>
              <a:ext uri="{FF2B5EF4-FFF2-40B4-BE49-F238E27FC236}">
                <a16:creationId xmlns:a16="http://schemas.microsoft.com/office/drawing/2014/main" id="{330D027F-F50E-4A64-A12D-BD8B8FBF1E01}"/>
              </a:ext>
            </a:extLst>
          </p:cNvPr>
          <p:cNvSpPr/>
          <p:nvPr/>
        </p:nvSpPr>
        <p:spPr>
          <a:xfrm>
            <a:off x="5704944" y="5063068"/>
            <a:ext cx="982133" cy="12700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2705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5980C166-0F90-44BE-8B9A-114ED744E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抗震保命三步驟</a:t>
            </a:r>
            <a:br>
              <a:rPr lang="zh-TW" altLang="en-US" dirty="0">
                <a:solidFill>
                  <a:schemeClr val="bg1"/>
                </a:solidFill>
              </a:rPr>
            </a:b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2224D956-F476-46C1-8727-EBFEF9467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1.</a:t>
            </a:r>
            <a:r>
              <a:rPr lang="zh-TW" altLang="en-US" dirty="0">
                <a:solidFill>
                  <a:schemeClr val="bg1"/>
                </a:solidFill>
              </a:rPr>
              <a:t>在行進中車輛內，應緩慢靠右邊停靠，留在車內收聽收音機內最新狀況。</a:t>
            </a:r>
          </a:p>
          <a:p>
            <a:r>
              <a:rPr lang="en-US" altLang="zh-TW" dirty="0">
                <a:solidFill>
                  <a:schemeClr val="bg1"/>
                </a:solidFill>
              </a:rPr>
              <a:t>2.</a:t>
            </a:r>
            <a:r>
              <a:rPr lang="zh-TW" altLang="en-US" dirty="0">
                <a:solidFill>
                  <a:schemeClr val="bg1"/>
                </a:solidFill>
              </a:rPr>
              <a:t>大地震發生時，在室內不可一味往外跑，以免掉落物擊傷，請在堅固的傢具下避護或靠支柱站立。如採取疏散時，決不可搭電梯，而以安全梯較安全。</a:t>
            </a:r>
          </a:p>
          <a:p>
            <a:r>
              <a:rPr lang="en-US" altLang="zh-TW" dirty="0">
                <a:solidFill>
                  <a:schemeClr val="bg1"/>
                </a:solidFill>
              </a:rPr>
              <a:t>3.</a:t>
            </a:r>
            <a:r>
              <a:rPr lang="zh-TW" altLang="en-US" dirty="0">
                <a:solidFill>
                  <a:schemeClr val="bg1"/>
                </a:solidFill>
              </a:rPr>
              <a:t>在室外，不可在橋上，請站立空曠處，避免站在橋下及電線桿、販賣機旁或廣告招牌下方，以免掉落物擊傷。</a:t>
            </a:r>
            <a:endParaRPr lang="en-US" altLang="zh-TW" dirty="0">
              <a:solidFill>
                <a:schemeClr val="bg1"/>
              </a:solidFill>
            </a:endParaRPr>
          </a:p>
          <a:p>
            <a:r>
              <a:rPr lang="zh-TW" altLang="en-US" dirty="0">
                <a:solidFill>
                  <a:schemeClr val="bg1"/>
                </a:solidFill>
              </a:rPr>
              <a:t>                                                                                                        </a:t>
            </a:r>
            <a:r>
              <a:rPr lang="zh-TW" altLang="en-US" dirty="0">
                <a:solidFill>
                  <a:schemeClr val="bg1"/>
                </a:solidFill>
                <a:hlinkClick r:id="rId2" action="ppaction://hlinksldjump"/>
              </a:rPr>
              <a:t>目錄</a:t>
            </a:r>
            <a:endParaRPr lang="zh-TW" altLang="en-US" dirty="0">
              <a:solidFill>
                <a:schemeClr val="bg1"/>
              </a:solidFill>
            </a:endParaRPr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31757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DC0D20-AFEE-4657-8D8D-5C6BCDD0B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</a:rPr>
              <a:t>感想</a:t>
            </a:r>
            <a:r>
              <a:rPr lang="zh-TW" altLang="en-US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：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4124E6D-E959-4C4C-AA92-B79B59B68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9812" y="1936221"/>
            <a:ext cx="9905999" cy="3541714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我們的感想是地震真的很可怕</a:t>
            </a:r>
            <a:r>
              <a:rPr lang="zh-TW" altLang="en-US" dirty="0"/>
              <a:t> </a:t>
            </a:r>
            <a:r>
              <a:rPr lang="zh-TW" altLang="en-US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，希望未來地震的次數可以減少，不要有那麼多的受災戶，讓大家都可以安心。</a:t>
            </a:r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endParaRPr lang="en-US" altLang="zh-TW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r>
              <a:rPr lang="zh-TW" altLang="en-US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                                                                                                     </a:t>
            </a:r>
            <a:r>
              <a:rPr lang="zh-TW" altLang="en-US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  <a:hlinkClick r:id="rId2" action="ppaction://hlinksldjump"/>
              </a:rPr>
              <a:t>目錄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615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67</TotalTime>
  <Words>760</Words>
  <Application>Microsoft Office PowerPoint</Application>
  <PresentationFormat>寬螢幕</PresentationFormat>
  <Paragraphs>61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PMingLiU</vt:lpstr>
      <vt:lpstr>Arial</vt:lpstr>
      <vt:lpstr>Poor Richard</vt:lpstr>
      <vt:lpstr>Times New Roman</vt:lpstr>
      <vt:lpstr>Tw Cen MT</vt:lpstr>
      <vt:lpstr>電路</vt:lpstr>
      <vt:lpstr>國家級警報來了~地震的探討及如何防範 </vt:lpstr>
      <vt:lpstr>目錄</vt:lpstr>
      <vt:lpstr>地震的主要成因</vt:lpstr>
      <vt:lpstr>地震造成之災害</vt:lpstr>
      <vt:lpstr>中央氣象署對地震消息的發布途徑、種類</vt:lpstr>
      <vt:lpstr>地震觀測站有什麼作用？ </vt:lpstr>
      <vt:lpstr>就大家對地震防災應變措施說明</vt:lpstr>
      <vt:lpstr>抗震保命三步驟 </vt:lpstr>
      <vt:lpstr>感想：</vt:lpstr>
      <vt:lpstr>資料來源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國家級警報來了~地震的探討及如何防範</dc:title>
  <dc:creator>User</dc:creator>
  <cp:lastModifiedBy>User</cp:lastModifiedBy>
  <cp:revision>8</cp:revision>
  <dcterms:created xsi:type="dcterms:W3CDTF">2024-04-23T00:04:20Z</dcterms:created>
  <dcterms:modified xsi:type="dcterms:W3CDTF">2024-04-23T01:12:05Z</dcterms:modified>
</cp:coreProperties>
</file>