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9E9379-56B9-45BD-93D1-F6C2DF77C5D2}" v="918" dt="2024-04-23T01:21:46.820"/>
    <p1510:client id="{FB43EFC8-FC71-511E-864F-913A521AACDE}" v="864" dt="2024-04-23T01:21:53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8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4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36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84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3000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12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21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7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6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9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9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6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4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2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l.nptu.edu.tw/p/406-1076-60848,r121-1.php?Lang=zh-tw" TargetMode="External"/><Relationship Id="rId2" Type="http://schemas.openxmlformats.org/officeDocument/2006/relationships/hyperlink" Target="https://www.dayuan.tycg.gov.tw/News_Content.aspx?n=7652&amp;s=119006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22283;&#23478;&#32026;&#35686;&#22577;&#20358;&#20102;--&#22320;&#38663;&#28204;&#22577;&#36942;&#31243;" TargetMode="External"/><Relationship Id="rId4" Type="http://schemas.openxmlformats.org/officeDocument/2006/relationships/hyperlink" Target="https://www.cwa.gov.tw/V8/C/A/organ/SC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1096" y="-342004"/>
            <a:ext cx="6079193" cy="4119660"/>
          </a:xfrm>
        </p:spPr>
        <p:txBody>
          <a:bodyPr anchor="ctr">
            <a:normAutofit/>
          </a:bodyPr>
          <a:lstStyle/>
          <a:p>
            <a:r>
              <a:rPr lang="zh-TW" sz="6000" b="1">
                <a:latin typeface="微軟正黑體"/>
                <a:ea typeface="微軟正黑體"/>
              </a:rPr>
              <a:t>國家級警報來了</a:t>
            </a:r>
            <a:r>
              <a:rPr lang="en-US" sz="6000" b="1">
                <a:latin typeface="Times New Roman"/>
                <a:ea typeface="+mj-lt"/>
                <a:cs typeface="Times New Roman"/>
              </a:rPr>
              <a:t>~</a:t>
            </a:r>
            <a:br>
              <a:rPr lang="en-US" b="1" dirty="0">
                <a:latin typeface="Times New Roman"/>
                <a:ea typeface="+mj-lt"/>
                <a:cs typeface="Times New Roman"/>
              </a:rPr>
            </a:br>
            <a:r>
              <a:rPr lang="zh-TW" altLang="en-US" sz="2800" b="1">
                <a:solidFill>
                  <a:srgbClr val="000000"/>
                </a:solidFill>
                <a:latin typeface="DFKai-SB"/>
                <a:ea typeface="+mj-lt"/>
                <a:cs typeface="Times New Roman"/>
              </a:rPr>
              <a:t>地震的探討及如何防範</a:t>
            </a:r>
            <a:endParaRPr lang="en-US" sz="2800">
              <a:solidFill>
                <a:srgbClr val="000000"/>
              </a:solidFill>
              <a:latin typeface="DFKai-SB"/>
              <a:ea typeface="+mj-lt"/>
              <a:cs typeface="Times New Roman"/>
            </a:endParaRPr>
          </a:p>
          <a:p>
            <a:br>
              <a:rPr lang="en-US" altLang="zh-TW" sz="6000" b="1" dirty="0">
                <a:latin typeface="Times New Roman"/>
                <a:ea typeface="+mj-lt"/>
                <a:cs typeface="Times New Roman"/>
              </a:rPr>
            </a:br>
            <a:endParaRPr lang="zh-TW" altLang="en-US" sz="2800" b="1">
              <a:solidFill>
                <a:srgbClr val="000000"/>
              </a:solidFill>
              <a:latin typeface="DFKai-SB"/>
              <a:ea typeface="微軟正黑體"/>
              <a:cs typeface="Times New Roman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79E2F9E-C176-9AA5-D293-AA77558092C1}"/>
              </a:ext>
            </a:extLst>
          </p:cNvPr>
          <p:cNvSpPr/>
          <p:nvPr/>
        </p:nvSpPr>
        <p:spPr>
          <a:xfrm>
            <a:off x="8561916" y="0"/>
            <a:ext cx="3630083" cy="68579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56974" y="129186"/>
            <a:ext cx="3496122" cy="4119660"/>
          </a:xfrm>
        </p:spPr>
        <p:txBody>
          <a:bodyPr anchor="ctr">
            <a:normAutofit/>
          </a:bodyPr>
          <a:lstStyle/>
          <a:p>
            <a:r>
              <a:rPr lang="zh-TW" altLang="en-US" sz="4400">
                <a:solidFill>
                  <a:schemeClr val="bg2">
                    <a:lumMod val="75000"/>
                  </a:schemeClr>
                </a:solidFill>
                <a:latin typeface="Microsoft JhengHei"/>
                <a:ea typeface="Microsoft JhengHei"/>
              </a:rPr>
              <a:t>目錄</a:t>
            </a:r>
            <a:r>
              <a:rPr lang="en-US" altLang="zh-TW" sz="4400" dirty="0">
                <a:solidFill>
                  <a:schemeClr val="bg2">
                    <a:lumMod val="75000"/>
                  </a:schemeClr>
                </a:solidFill>
                <a:latin typeface="Microsoft JhengHei"/>
                <a:ea typeface="Microsoft JhengHei"/>
              </a:rPr>
              <a:t>:</a:t>
            </a:r>
          </a:p>
          <a:p>
            <a:r>
              <a:rPr lang="zh-TW" altLang="en-US" b="1">
                <a:solidFill>
                  <a:schemeClr val="tx2">
                    <a:lumMod val="60000"/>
                    <a:lumOff val="40000"/>
                  </a:schemeClr>
                </a:solidFill>
                <a:latin typeface="Microsoft GothicNeo"/>
                <a:ea typeface="Microsoft GothicNeo"/>
                <a:cs typeface="Microsoft GothicNeo"/>
              </a:rPr>
              <a:t>甚麼是地震</a:t>
            </a:r>
            <a:r>
              <a:rPr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GothicNeo"/>
                <a:ea typeface="Microsoft JhengHei"/>
                <a:cs typeface="Microsoft GothicNeo"/>
              </a:rPr>
              <a:t>???</a:t>
            </a:r>
          </a:p>
          <a:p>
            <a:r>
              <a:rPr lang="zh-TW" altLang="en-US" b="1">
                <a:solidFill>
                  <a:schemeClr val="tx2">
                    <a:lumMod val="60000"/>
                    <a:lumOff val="40000"/>
                  </a:schemeClr>
                </a:solidFill>
                <a:latin typeface="Microsoft GothicNeo"/>
                <a:ea typeface="Microsoft GothicNeo"/>
                <a:cs typeface="Microsoft GothicNeo"/>
              </a:rPr>
              <a:t>地震的各種訊息</a:t>
            </a:r>
            <a:endParaRPr lang="zh-TW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Microsoft GothicNeo"/>
              <a:ea typeface="Microsoft GothicNeo"/>
              <a:cs typeface="Microsoft GothicNeo"/>
            </a:endParaRPr>
          </a:p>
          <a:p>
            <a:r>
              <a:rPr lang="zh-TW" b="1">
                <a:solidFill>
                  <a:schemeClr val="tx2">
                    <a:lumMod val="60000"/>
                    <a:lumOff val="40000"/>
                  </a:schemeClr>
                </a:solidFill>
                <a:latin typeface="Microsoft GothicNeo"/>
                <a:ea typeface="Microsoft GothicNeo"/>
                <a:cs typeface="Microsoft GothicNeo"/>
              </a:rPr>
              <a:t>地震消息的發布途徑有哪些???</a:t>
            </a:r>
            <a:endParaRPr lang="zh-TW">
              <a:solidFill>
                <a:schemeClr val="tx2">
                  <a:lumMod val="60000"/>
                  <a:lumOff val="40000"/>
                </a:schemeClr>
              </a:solidFill>
              <a:latin typeface="Microsoft GothicNeo"/>
              <a:ea typeface="Microsoft GothicNeo"/>
              <a:cs typeface="Microsoft GothicNeo"/>
            </a:endParaRPr>
          </a:p>
          <a:p>
            <a:r>
              <a:rPr lang="zh-TW" b="1">
                <a:solidFill>
                  <a:schemeClr val="tx2">
                    <a:lumMod val="60000"/>
                    <a:lumOff val="40000"/>
                  </a:schemeClr>
                </a:solidFill>
                <a:latin typeface="Microsoft GothicNeo"/>
                <a:ea typeface="Microsoft GothicNeo"/>
                <a:cs typeface="Microsoft GothicNeo"/>
              </a:rPr>
              <a:t>地震測報中心有何用??</a:t>
            </a:r>
            <a:r>
              <a:rPr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GothicNeo"/>
                <a:ea typeface="+mn-lt"/>
                <a:cs typeface="Microsoft GothicNeo"/>
              </a:rPr>
              <a:t>?</a:t>
            </a:r>
            <a:endParaRPr lang="en-US" altLang="zh-TW" b="1">
              <a:solidFill>
                <a:schemeClr val="tx2">
                  <a:lumMod val="60000"/>
                  <a:lumOff val="40000"/>
                </a:schemeClr>
              </a:solidFill>
              <a:latin typeface="Microsoft GothicNeo"/>
              <a:ea typeface="微軟正黑體"/>
              <a:cs typeface="Microsoft GothicNeo"/>
            </a:endParaRPr>
          </a:p>
          <a:p>
            <a:r>
              <a:rPr lang="zh-TW" altLang="en-US">
                <a:solidFill>
                  <a:schemeClr val="tx2">
                    <a:lumMod val="60000"/>
                    <a:lumOff val="40000"/>
                  </a:schemeClr>
                </a:solidFill>
                <a:latin typeface="Microsoft GothicNeo"/>
                <a:ea typeface="Microsoft GothicNeo"/>
                <a:cs typeface="+mn-lt"/>
              </a:rPr>
              <a:t>關於地震</a:t>
            </a: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GothicNeo"/>
                <a:ea typeface="+mn-lt"/>
                <a:cs typeface="+mn-lt"/>
              </a:rPr>
              <a:t>,</a:t>
            </a:r>
            <a:r>
              <a:rPr lang="zh-TW" altLang="en-US">
                <a:solidFill>
                  <a:schemeClr val="tx2">
                    <a:lumMod val="60000"/>
                    <a:lumOff val="40000"/>
                  </a:schemeClr>
                </a:solidFill>
                <a:latin typeface="Microsoft GothicNeo"/>
                <a:ea typeface="Microsoft GothicNeo"/>
                <a:cs typeface="+mn-lt"/>
              </a:rPr>
              <a:t>我因該</a:t>
            </a: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GothicNeo"/>
                <a:ea typeface="+mn-lt"/>
                <a:cs typeface="+mn-lt"/>
              </a:rPr>
              <a:t>....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Microsoft GothicNeo"/>
              <a:ea typeface="+mn-lt"/>
              <a:cs typeface="+mn-lt"/>
            </a:endParaRPr>
          </a:p>
          <a:p>
            <a:endParaRPr lang="en-US" altLang="zh-TW" b="1" dirty="0">
              <a:solidFill>
                <a:schemeClr val="tx1"/>
              </a:solidFill>
              <a:latin typeface="Century Gothic"/>
              <a:ea typeface="Microsoft JhengHei"/>
            </a:endParaRPr>
          </a:p>
          <a:p>
            <a:endParaRPr lang="en-US" altLang="zh-TW" sz="4400" dirty="0">
              <a:solidFill>
                <a:schemeClr val="tx1"/>
              </a:solidFill>
              <a:latin typeface="Microsoft JhengHei"/>
              <a:ea typeface="Microsoft JhengHei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D6BDBC4-141F-E954-AFAE-0FC0E876614D}"/>
              </a:ext>
            </a:extLst>
          </p:cNvPr>
          <p:cNvSpPr txBox="1"/>
          <p:nvPr/>
        </p:nvSpPr>
        <p:spPr>
          <a:xfrm>
            <a:off x="-1" y="4476750"/>
            <a:ext cx="18626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2800">
                <a:latin typeface="Trebuchet MS"/>
                <a:ea typeface="微軟正黑體"/>
              </a:rPr>
              <a:t>Let's Go!</a:t>
            </a:r>
            <a:endParaRPr lang="zh-TW" altLang="en-US" sz="28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EAE4473-BB80-6D77-40E9-489C0D5D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zh-TW" altLang="en-US" sz="4800" b="1">
                <a:ea typeface="微軟正黑體"/>
              </a:rPr>
              <a:t>甚麼是地震</a:t>
            </a:r>
            <a:r>
              <a:rPr lang="zh-TW" altLang="en-US" sz="4800" b="1">
                <a:latin typeface="微軟正黑體"/>
                <a:ea typeface="微軟正黑體"/>
              </a:rPr>
              <a:t>???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524066-DE40-8D76-203E-3D0FA884B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地震</a:t>
            </a:r>
            <a:r>
              <a:rPr lang="zh-TW" altLang="en-US">
                <a:ea typeface="+mn-lt"/>
                <a:cs typeface="+mn-lt"/>
              </a:rPr>
              <a:t>是地球表層或表層下的</a:t>
            </a:r>
            <a:r>
              <a:rPr lang="zh-TW" altLang="en-US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振動</a:t>
            </a:r>
            <a:r>
              <a:rPr lang="zh-TW" altLang="en-US">
                <a:ea typeface="+mn-lt"/>
                <a:cs typeface="+mn-lt"/>
              </a:rPr>
              <a:t>所造成的</a:t>
            </a:r>
            <a:r>
              <a:rPr lang="zh-TW" altLang="en-US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地面震動</a:t>
            </a:r>
            <a:r>
              <a:rPr lang="zh-TW" altLang="en-US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，</a:t>
            </a:r>
            <a:r>
              <a:rPr lang="zh-TW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地震產生的原因是因為地殼在</a:t>
            </a:r>
            <a:r>
              <a:rPr lang="zh-TW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板塊運動過程</a:t>
            </a:r>
            <a:r>
              <a:rPr lang="zh-TW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中，互相碰撞</a:t>
            </a:r>
            <a:r>
              <a:rPr lang="zh-TW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累積應力</a:t>
            </a:r>
            <a:r>
              <a:rPr lang="zh-TW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，當地殼無法繼續累積應力時，地殼會破裂，釋放出</a:t>
            </a:r>
            <a:r>
              <a:rPr lang="zh-TW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地震波</a:t>
            </a:r>
            <a:r>
              <a:rPr lang="zh-TW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，使地面發生震動</a:t>
            </a:r>
            <a:r>
              <a:rPr lang="zh-TW" altLang="en-US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，可由自然現像如</a:t>
            </a:r>
            <a:r>
              <a:rPr lang="zh-TW" altLang="en-US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地殼運動</a:t>
            </a:r>
            <a:r>
              <a:rPr lang="zh-TW" altLang="en-US">
                <a:ea typeface="+mn-lt"/>
                <a:cs typeface="+mn-lt"/>
              </a:rPr>
              <a:t>、</a:t>
            </a:r>
            <a:r>
              <a:rPr lang="zh-TW" altLang="en-US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火山活動</a:t>
            </a:r>
            <a:r>
              <a:rPr lang="zh-TW" altLang="en-US">
                <a:ea typeface="+mn-lt"/>
                <a:cs typeface="+mn-lt"/>
              </a:rPr>
              <a:t>及</a:t>
            </a:r>
            <a:r>
              <a:rPr lang="zh-TW" altLang="en-US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隕石撞擊</a:t>
            </a:r>
            <a:r>
              <a:rPr lang="zh-TW" altLang="en-US">
                <a:ea typeface="+mn-lt"/>
                <a:cs typeface="+mn-lt"/>
              </a:rPr>
              <a:t>引起。當地震發生時，可能連帶引發地表斷裂、大地震動、土壤液化、</a:t>
            </a:r>
            <a:r>
              <a:rPr lang="zh-TW" altLang="en-US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山崩</a:t>
            </a:r>
            <a:r>
              <a:rPr lang="zh-TW" altLang="en-US">
                <a:ea typeface="+mn-lt"/>
                <a:cs typeface="+mn-lt"/>
              </a:rPr>
              <a:t>、餘震、</a:t>
            </a:r>
            <a:r>
              <a:rPr lang="zh-TW" altLang="en-US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海嘯</a:t>
            </a:r>
            <a:r>
              <a:rPr lang="zh-TW" altLang="en-US">
                <a:ea typeface="+mn-lt"/>
                <a:cs typeface="+mn-lt"/>
              </a:rPr>
              <a:t>、甚至是</a:t>
            </a:r>
            <a:r>
              <a:rPr lang="zh-TW" altLang="en-US" b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火山活動</a:t>
            </a:r>
            <a:r>
              <a:rPr lang="zh-TW" altLang="en-US">
                <a:ea typeface="+mn-lt"/>
                <a:cs typeface="+mn-lt"/>
              </a:rPr>
              <a:t>，並影響人類的生存及活動。</a:t>
            </a:r>
          </a:p>
        </p:txBody>
      </p:sp>
      <p:pic>
        <p:nvPicPr>
          <p:cNvPr id="4" name="圖片 3" descr="超級火山噴發是否會導致人類毀滅？ - BBC 英伦网">
            <a:extLst>
              <a:ext uri="{FF2B5EF4-FFF2-40B4-BE49-F238E27FC236}">
                <a16:creationId xmlns:a16="http://schemas.microsoft.com/office/drawing/2014/main" id="{CFF3457A-D1F2-41CD-8980-4E8FBF815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0000">
            <a:off x="9801881" y="365751"/>
            <a:ext cx="2319867" cy="1246719"/>
          </a:xfrm>
          <a:prstGeom prst="rect">
            <a:avLst/>
          </a:prstGeom>
        </p:spPr>
      </p:pic>
      <p:pic>
        <p:nvPicPr>
          <p:cNvPr id="5" name="圖片 4" descr="臺北市立天文科學教育館-天文新知-新證據指出大陸地殼的形成和隕石撞擊有關">
            <a:extLst>
              <a:ext uri="{FF2B5EF4-FFF2-40B4-BE49-F238E27FC236}">
                <a16:creationId xmlns:a16="http://schemas.microsoft.com/office/drawing/2014/main" id="{DA3C499D-45D7-1312-220B-CEBD4112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60000">
            <a:off x="7497234" y="609601"/>
            <a:ext cx="1960034" cy="1310217"/>
          </a:xfrm>
          <a:prstGeom prst="rect">
            <a:avLst/>
          </a:prstGeom>
        </p:spPr>
      </p:pic>
      <p:pic>
        <p:nvPicPr>
          <p:cNvPr id="7" name="圖片 6" descr="海嘯要來了 - 梗圖板 | Dcard">
            <a:extLst>
              <a:ext uri="{FF2B5EF4-FFF2-40B4-BE49-F238E27FC236}">
                <a16:creationId xmlns:a16="http://schemas.microsoft.com/office/drawing/2014/main" id="{0327F6C8-4335-352B-0853-FB7B1B6B3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0000">
            <a:off x="3348566" y="4159250"/>
            <a:ext cx="2743200" cy="2159000"/>
          </a:xfrm>
          <a:prstGeom prst="rect">
            <a:avLst/>
          </a:prstGeom>
        </p:spPr>
      </p:pic>
      <p:pic>
        <p:nvPicPr>
          <p:cNvPr id="25" name="圖片 24" descr="日本廣島和長崎老照片紀念原子彈爆炸75週年- BBC News 中文">
            <a:extLst>
              <a:ext uri="{FF2B5EF4-FFF2-40B4-BE49-F238E27FC236}">
                <a16:creationId xmlns:a16="http://schemas.microsoft.com/office/drawing/2014/main" id="{82DCED82-95D9-5F9B-BB28-1DDC47204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817" y="5037005"/>
            <a:ext cx="3155950" cy="18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7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2C9A322-6125-3F57-F306-7E6ACFDD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03" y="942108"/>
            <a:ext cx="4526548" cy="4969113"/>
          </a:xfrm>
        </p:spPr>
        <p:txBody>
          <a:bodyPr anchor="ctr">
            <a:normAutofit/>
          </a:bodyPr>
          <a:lstStyle/>
          <a:p>
            <a:r>
              <a:rPr lang="zh-TW" altLang="en-US" b="1">
                <a:solidFill>
                  <a:schemeClr val="tx2">
                    <a:lumMod val="75000"/>
                  </a:schemeClr>
                </a:solidFill>
                <a:ea typeface="微軟正黑體"/>
              </a:rPr>
              <a:t>     </a:t>
            </a:r>
            <a:r>
              <a:rPr lang="zh-TW" b="1">
                <a:solidFill>
                  <a:schemeClr val="tx2">
                    <a:lumMod val="75000"/>
                  </a:schemeClr>
                </a:solidFill>
                <a:ea typeface="微軟正黑體"/>
              </a:rPr>
              <a:t>地震</a:t>
            </a:r>
            <a:r>
              <a:rPr lang="zh-TW" b="1">
                <a:solidFill>
                  <a:schemeClr val="tx2">
                    <a:lumMod val="75000"/>
                  </a:schemeClr>
                </a:solidFill>
                <a:latin typeface="Century Gothic"/>
                <a:ea typeface="微軟正黑體"/>
              </a:rPr>
              <a:t>的各種</a:t>
            </a:r>
            <a:r>
              <a:rPr lang="zh-TW" altLang="en-US" b="1">
                <a:solidFill>
                  <a:schemeClr val="tx2">
                    <a:lumMod val="75000"/>
                  </a:schemeClr>
                </a:solidFill>
                <a:latin typeface="Century Gothic"/>
                <a:ea typeface="微軟正黑體"/>
              </a:rPr>
              <a:t>訊</a:t>
            </a:r>
            <a:r>
              <a:rPr lang="zh-TW" b="1">
                <a:solidFill>
                  <a:schemeClr val="tx2">
                    <a:lumMod val="75000"/>
                  </a:schemeClr>
                </a:solidFill>
                <a:latin typeface="Century Gothic"/>
                <a:ea typeface="微軟正黑體"/>
              </a:rPr>
              <a:t>息</a:t>
            </a:r>
            <a:endParaRPr lang="zh-TW" b="1">
              <a:solidFill>
                <a:schemeClr val="tx2">
                  <a:lumMod val="75000"/>
                </a:schemeClr>
              </a:solidFill>
              <a:latin typeface="Microsoft JhengHei"/>
              <a:ea typeface="Microsoft JhengHe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1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4AE866-369E-D26D-1F4F-E0994DD1F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381192"/>
            <a:ext cx="6455549" cy="5530030"/>
          </a:xfrm>
        </p:spPr>
        <p:txBody>
          <a:bodyPr anchor="ctr">
            <a:normAutofit/>
          </a:bodyPr>
          <a:lstStyle/>
          <a:p>
            <a:r>
              <a:rPr lang="zh-TW" altLang="en-US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zh-TW" b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地震度</a:t>
            </a:r>
            <a:r>
              <a:rPr lang="zh-TW" altLang="en-US" b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量</a:t>
            </a:r>
            <a:r>
              <a:rPr lang="zh-TW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表示地震所釋放出來的能量大小</a:t>
            </a:r>
            <a:endParaRPr lang="zh-TW" altLang="en-US">
              <a:solidFill>
                <a:schemeClr val="tx2">
                  <a:lumMod val="75000"/>
                </a:schemeClr>
              </a:solidFill>
              <a:ea typeface="微軟正黑體" panose="020B0604030504040204" pitchFamily="34" charset="-120"/>
              <a:cs typeface="+mn-lt"/>
            </a:endParaRPr>
          </a:p>
          <a:p>
            <a:pPr marL="0" indent="0">
              <a:buNone/>
            </a:pPr>
            <a:r>
              <a:rPr lang="zh-TW" altLang="en-US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     </a:t>
            </a:r>
            <a:r>
              <a:rPr lang="zh-TW" altLang="en-US" b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 </a:t>
            </a:r>
            <a:r>
              <a:rPr lang="zh-TW" b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地震震度</a:t>
            </a:r>
            <a:r>
              <a:rPr lang="zh-TW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指地震在該地點造成的震動程度</a:t>
            </a:r>
            <a:endParaRPr lang="zh-TW" altLang="en-US">
              <a:solidFill>
                <a:schemeClr val="tx2">
                  <a:lumMod val="75000"/>
                </a:schemeClr>
              </a:solidFill>
              <a:ea typeface="微軟正黑體"/>
              <a:cs typeface="+mn-lt"/>
            </a:endParaRPr>
          </a:p>
          <a:p>
            <a:pPr marL="0" indent="0">
              <a:buNone/>
            </a:pPr>
            <a:r>
              <a:rPr lang="zh-TW" altLang="en-US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      </a:t>
            </a:r>
            <a:r>
              <a:rPr lang="zh-TW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地震的發生處稱為</a:t>
            </a:r>
            <a:r>
              <a:rPr lang="zh-TW" b="1">
                <a:solidFill>
                  <a:srgbClr val="7030A0"/>
                </a:solidFill>
                <a:ea typeface="+mn-lt"/>
                <a:cs typeface="+mn-lt"/>
              </a:rPr>
              <a:t>震源</a:t>
            </a:r>
            <a:endParaRPr lang="zh-TW" altLang="en-US" b="1">
              <a:solidFill>
                <a:srgbClr val="7030A0"/>
              </a:solidFill>
              <a:ea typeface="微軟正黑體"/>
              <a:cs typeface="+mn-lt"/>
            </a:endParaRPr>
          </a:p>
          <a:p>
            <a:pPr marL="0" indent="0">
              <a:buNone/>
            </a:pPr>
            <a:r>
              <a:rPr lang="zh-TW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zh-TW" altLang="en-US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     </a:t>
            </a:r>
            <a:r>
              <a:rPr lang="zh-TW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其投影至地表的位置為</a:t>
            </a:r>
            <a:r>
              <a:rPr lang="zh-TW" b="1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震央</a:t>
            </a:r>
          </a:p>
        </p:txBody>
      </p:sp>
      <p:pic>
        <p:nvPicPr>
          <p:cNvPr id="4" name="圖片 3" descr="一張含有 文字, 螢幕擷取畫面, 圓形, 字型 的圖片&#10;&#10;自動產生的描述">
            <a:extLst>
              <a:ext uri="{FF2B5EF4-FFF2-40B4-BE49-F238E27FC236}">
                <a16:creationId xmlns:a16="http://schemas.microsoft.com/office/drawing/2014/main" id="{71B39117-6751-DCCD-9860-C8D07994E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0000">
            <a:off x="9000068" y="381568"/>
            <a:ext cx="3050115" cy="1681613"/>
          </a:xfrm>
          <a:prstGeom prst="rect">
            <a:avLst/>
          </a:prstGeom>
        </p:spPr>
      </p:pic>
      <p:pic>
        <p:nvPicPr>
          <p:cNvPr id="18" name="圖片 17" descr="一張含有 世界, 地圖 的圖片&#10;&#10;自動產生的描述">
            <a:extLst>
              <a:ext uri="{FF2B5EF4-FFF2-40B4-BE49-F238E27FC236}">
                <a16:creationId xmlns:a16="http://schemas.microsoft.com/office/drawing/2014/main" id="{D2D41BF2-C472-2704-8767-F9C6E65A7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0000">
            <a:off x="9366208" y="3511501"/>
            <a:ext cx="2593001" cy="3031165"/>
          </a:xfrm>
          <a:prstGeom prst="rect">
            <a:avLst/>
          </a:prstGeom>
        </p:spPr>
      </p:pic>
      <p:pic>
        <p:nvPicPr>
          <p:cNvPr id="20" name="圖片 19" descr="一張含有 耶誕樹, 螢幕擷取畫面, 設計 的圖片&#10;&#10;自動產生的描述">
            <a:extLst>
              <a:ext uri="{FF2B5EF4-FFF2-40B4-BE49-F238E27FC236}">
                <a16:creationId xmlns:a16="http://schemas.microsoft.com/office/drawing/2014/main" id="{B2297EDB-BF3B-CF8B-E384-16CF7C99B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583" y="4456113"/>
            <a:ext cx="20955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3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30110F-F80C-0B74-F2EE-BFD17EDE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Microsoft JhengHei"/>
                <a:ea typeface="Microsoft JhengHei"/>
              </a:rPr>
              <a:t>地震消息的發布途徑有哪些???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F65947-EE89-A3A1-081B-FF867312E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TW">
                <a:solidFill>
                  <a:srgbClr val="666666"/>
                </a:solidFill>
                <a:latin typeface="Microsoft JhengHei"/>
                <a:ea typeface="Microsoft JhengHei"/>
              </a:rPr>
              <a:t>於</a:t>
            </a:r>
            <a:r>
              <a:rPr lang="zh-TW" b="1">
                <a:solidFill>
                  <a:srgbClr val="92D050"/>
                </a:solidFill>
                <a:latin typeface="Microsoft JhengHei"/>
                <a:ea typeface="Microsoft JhengHei"/>
              </a:rPr>
              <a:t>中央氣象署網站</a:t>
            </a:r>
            <a:r>
              <a:rPr lang="zh-TW">
                <a:solidFill>
                  <a:srgbClr val="666666"/>
                </a:solidFill>
                <a:latin typeface="Microsoft JhengHei"/>
                <a:ea typeface="Microsoft JhengHei"/>
              </a:rPr>
              <a:t>公布</a:t>
            </a:r>
            <a:endParaRPr lang="zh-TW" altLang="en-US">
              <a:solidFill>
                <a:srgbClr val="404040"/>
              </a:solidFill>
              <a:latin typeface="Century Gothic" panose="020B0502020202020204"/>
              <a:ea typeface="微軟正黑體" panose="020B0604030504040204" pitchFamily="34" charset="-120"/>
            </a:endParaRPr>
          </a:p>
          <a:p>
            <a:r>
              <a:rPr lang="zh-TW">
                <a:solidFill>
                  <a:srgbClr val="666666"/>
                </a:solidFill>
                <a:latin typeface="Microsoft JhengHei"/>
                <a:ea typeface="Microsoft JhengHei"/>
              </a:rPr>
              <a:t>透過</a:t>
            </a:r>
            <a:r>
              <a:rPr lang="zh-TW" b="1">
                <a:solidFill>
                  <a:schemeClr val="accent1">
                    <a:lumMod val="75000"/>
                  </a:schemeClr>
                </a:solidFill>
                <a:latin typeface="Microsoft JhengHei"/>
                <a:ea typeface="Microsoft JhengHei"/>
              </a:rPr>
              <a:t>手機簡訊</a:t>
            </a:r>
            <a:r>
              <a:rPr lang="zh-TW">
                <a:solidFill>
                  <a:srgbClr val="666666"/>
                </a:solidFill>
                <a:latin typeface="Microsoft JhengHei"/>
                <a:ea typeface="Microsoft JhengHei"/>
              </a:rPr>
              <a:t>和</a:t>
            </a:r>
            <a:r>
              <a:rPr lang="zh-TW" b="1">
                <a:solidFill>
                  <a:schemeClr val="accent1">
                    <a:lumMod val="75000"/>
                  </a:schemeClr>
                </a:solidFill>
                <a:latin typeface="Microsoft JhengHei"/>
                <a:ea typeface="Microsoft JhengHei"/>
              </a:rPr>
              <a:t>傳真方式</a:t>
            </a:r>
            <a:r>
              <a:rPr lang="zh-TW">
                <a:solidFill>
                  <a:srgbClr val="666666"/>
                </a:solidFill>
                <a:latin typeface="Microsoft JhengHei"/>
                <a:ea typeface="Microsoft JhengHei"/>
              </a:rPr>
              <a:t>傳給各相關防救災單位與大眾傳播媒體</a:t>
            </a:r>
            <a:endParaRPr lang="zh-TW" altLang="en-US">
              <a:solidFill>
                <a:srgbClr val="404040"/>
              </a:solidFill>
              <a:latin typeface="Century Gothic" panose="020B0502020202020204"/>
              <a:ea typeface="微軟正黑體"/>
            </a:endParaRPr>
          </a:p>
          <a:p>
            <a:r>
              <a:rPr lang="zh-TW">
                <a:solidFill>
                  <a:srgbClr val="666666"/>
                </a:solidFill>
                <a:latin typeface="Microsoft JhengHei"/>
                <a:ea typeface="Microsoft JhengHei"/>
              </a:rPr>
              <a:t>發送</a:t>
            </a:r>
            <a:r>
              <a:rPr lang="zh-TW" b="1">
                <a:solidFill>
                  <a:srgbClr val="FF0000"/>
                </a:solidFill>
                <a:latin typeface="Microsoft JhengHei"/>
                <a:ea typeface="Microsoft JhengHei"/>
              </a:rPr>
              <a:t>電子郵件</a:t>
            </a:r>
            <a:r>
              <a:rPr lang="zh-TW">
                <a:solidFill>
                  <a:srgbClr val="666666"/>
                </a:solidFill>
                <a:latin typeface="Microsoft JhengHei"/>
                <a:ea typeface="Microsoft JhengHei"/>
              </a:rPr>
              <a:t>給國內外學者專家</a:t>
            </a:r>
            <a:endParaRPr lang="zh-TW" altLang="en-US">
              <a:solidFill>
                <a:srgbClr val="404040"/>
              </a:solidFill>
              <a:latin typeface="Century Gothic" panose="020B0502020202020204"/>
              <a:ea typeface="微軟正黑體"/>
            </a:endParaRPr>
          </a:p>
          <a:p>
            <a:r>
              <a:rPr lang="zh-TW">
                <a:solidFill>
                  <a:srgbClr val="666666"/>
                </a:solidFill>
                <a:latin typeface="Microsoft JhengHei"/>
                <a:ea typeface="Microsoft JhengHei"/>
              </a:rPr>
              <a:t>於</a:t>
            </a:r>
            <a:r>
              <a:rPr lang="zh-TW" b="1">
                <a:solidFill>
                  <a:srgbClr val="002060"/>
                </a:solidFill>
                <a:latin typeface="Microsoft JhengHei"/>
                <a:ea typeface="Microsoft JhengHei"/>
              </a:rPr>
              <a:t>166</a:t>
            </a:r>
            <a:r>
              <a:rPr lang="zh-TW">
                <a:solidFill>
                  <a:srgbClr val="666666"/>
                </a:solidFill>
                <a:latin typeface="Microsoft JhengHei"/>
                <a:ea typeface="Microsoft JhengHei"/>
              </a:rPr>
              <a:t>、</a:t>
            </a:r>
            <a:r>
              <a:rPr lang="zh-TW" b="1">
                <a:solidFill>
                  <a:srgbClr val="002060"/>
                </a:solidFill>
                <a:latin typeface="Microsoft JhengHei"/>
                <a:ea typeface="Microsoft JhengHei"/>
              </a:rPr>
              <a:t>167氣象語音專線上報導</a:t>
            </a:r>
            <a:endParaRPr lang="zh-TW" altLang="en-US">
              <a:solidFill>
                <a:srgbClr val="404040"/>
              </a:solidFill>
              <a:latin typeface="Century Gothic" panose="020B0502020202020204"/>
              <a:ea typeface="微軟正黑體"/>
            </a:endParaRPr>
          </a:p>
          <a:p>
            <a:r>
              <a:rPr lang="zh-TW">
                <a:solidFill>
                  <a:srgbClr val="666666"/>
                </a:solidFill>
                <a:latin typeface="Microsoft JhengHei"/>
                <a:ea typeface="Microsoft JhengHei"/>
              </a:rPr>
              <a:t>為了讓全民皆能及時獲得地震訊息，於是</a:t>
            </a:r>
            <a:r>
              <a:rPr lang="zh-TW" b="1">
                <a:solidFill>
                  <a:srgbClr val="00B050"/>
                </a:solidFill>
                <a:latin typeface="Microsoft JhengHei"/>
                <a:ea typeface="Microsoft JhengHei"/>
              </a:rPr>
              <a:t>國家通訊傳播委員會</a:t>
            </a:r>
            <a:r>
              <a:rPr lang="zh-TW">
                <a:solidFill>
                  <a:srgbClr val="666666"/>
                </a:solidFill>
                <a:latin typeface="Microsoft JhengHei"/>
                <a:ea typeface="Microsoft JhengHei"/>
              </a:rPr>
              <a:t>（NCC）在2016年與</a:t>
            </a:r>
            <a:r>
              <a:rPr lang="zh-TW" b="1">
                <a:solidFill>
                  <a:srgbClr val="00B050"/>
                </a:solidFill>
                <a:latin typeface="Microsoft JhengHei"/>
                <a:ea typeface="Microsoft JhengHei"/>
              </a:rPr>
              <a:t>國家災害防救科技中心</a:t>
            </a:r>
            <a:r>
              <a:rPr lang="zh-TW">
                <a:solidFill>
                  <a:srgbClr val="666666"/>
                </a:solidFill>
                <a:latin typeface="Microsoft JhengHei"/>
                <a:ea typeface="Microsoft JhengHei"/>
              </a:rPr>
              <a:t>（NCDR）、</a:t>
            </a:r>
            <a:r>
              <a:rPr lang="zh-TW" b="1">
                <a:solidFill>
                  <a:srgbClr val="00B050"/>
                </a:solidFill>
                <a:latin typeface="Microsoft JhengHei"/>
                <a:ea typeface="Microsoft JhengHei"/>
              </a:rPr>
              <a:t>中央氣象署</a:t>
            </a:r>
            <a:r>
              <a:rPr lang="zh-TW">
                <a:solidFill>
                  <a:srgbClr val="666666"/>
                </a:solidFill>
                <a:latin typeface="Microsoft JhengHei"/>
                <a:ea typeface="Microsoft JhengHei"/>
              </a:rPr>
              <a:t>（CWB）等單位共同合作研發「</a:t>
            </a:r>
            <a:r>
              <a:rPr lang="zh-TW" b="1">
                <a:solidFill>
                  <a:srgbClr val="00B050"/>
                </a:solidFill>
                <a:latin typeface="Microsoft JhengHei"/>
                <a:ea typeface="Microsoft JhengHei"/>
              </a:rPr>
              <a:t>災防告警廣播訊息服務系統</a:t>
            </a:r>
            <a:r>
              <a:rPr lang="zh-TW">
                <a:solidFill>
                  <a:srgbClr val="666666"/>
                </a:solidFill>
                <a:latin typeface="Microsoft JhengHei"/>
                <a:ea typeface="Microsoft JhengHei"/>
              </a:rPr>
              <a:t>（PWS）」，經由此系統可將重大天然災害的最新訊息傳送給擁有 4G功能的手機使用者知悉，以強化國人面對天然災害的應變能力。</a:t>
            </a:r>
            <a:endParaRPr lang="zh-TW" altLang="en-US">
              <a:ea typeface="微軟正黑體"/>
            </a:endParaRPr>
          </a:p>
        </p:txBody>
      </p:sp>
      <p:pic>
        <p:nvPicPr>
          <p:cNvPr id="5" name="圖片 4" descr="交通部中央氣象署- 維基百科，自由的百科全書">
            <a:extLst>
              <a:ext uri="{FF2B5EF4-FFF2-40B4-BE49-F238E27FC236}">
                <a16:creationId xmlns:a16="http://schemas.microsoft.com/office/drawing/2014/main" id="{A064152E-1D93-AB24-179C-67CAFBC91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504" y="1075123"/>
            <a:ext cx="1090551" cy="65035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9CE033D-4A58-6540-B74B-6634755FA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0000">
            <a:off x="1072738" y="5224580"/>
            <a:ext cx="1486394" cy="1356894"/>
          </a:xfrm>
          <a:prstGeom prst="rect">
            <a:avLst/>
          </a:prstGeom>
        </p:spPr>
      </p:pic>
      <p:pic>
        <p:nvPicPr>
          <p:cNvPr id="7" name="圖片 6" descr="面試經驗談-職場百味- 👇電話客服經歷甘苦談📍https://www.1111.com.tw/142907/ 誰說客服就是「坐在那邊接接電話就好」🤯  客服人員可是比你想像中還要疲憊的😫 遇到飆罵、亂發脾氣的客人">
            <a:extLst>
              <a:ext uri="{FF2B5EF4-FFF2-40B4-BE49-F238E27FC236}">
                <a16:creationId xmlns:a16="http://schemas.microsoft.com/office/drawing/2014/main" id="{B51BF8F2-A602-AE75-7437-BE0F440D8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140000">
            <a:off x="422130" y="1191799"/>
            <a:ext cx="2015713" cy="1277958"/>
          </a:xfrm>
          <a:prstGeom prst="rect">
            <a:avLst/>
          </a:prstGeom>
        </p:spPr>
      </p:pic>
      <p:pic>
        <p:nvPicPr>
          <p:cNvPr id="8" name="圖片 7" descr="基地台-插圖素材[57809522] - PIXTA圖庫">
            <a:extLst>
              <a:ext uri="{FF2B5EF4-FFF2-40B4-BE49-F238E27FC236}">
                <a16:creationId xmlns:a16="http://schemas.microsoft.com/office/drawing/2014/main" id="{82FDD1F1-E903-CB19-715F-CD3B99613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0000">
            <a:off x="9721931" y="5446380"/>
            <a:ext cx="872837" cy="9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D4E7E8-F6CB-E0D7-A6EC-14C65352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b="1">
                <a:solidFill>
                  <a:schemeClr val="tx1"/>
                </a:solidFill>
                <a:latin typeface="Microsoft JhengHei"/>
                <a:ea typeface="Microsoft JhengHei"/>
              </a:rPr>
              <a:t>地震測報中心有何用??</a:t>
            </a:r>
            <a:r>
              <a:rPr lang="en-US" altLang="zh-TW" b="1">
                <a:solidFill>
                  <a:schemeClr val="tx1"/>
                </a:solidFill>
                <a:latin typeface="Microsoft JhengHei"/>
                <a:ea typeface="Microsoft JhengHei"/>
              </a:rPr>
              <a:t>?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6F45DA-A2C6-76F7-03A7-F84F3A858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10267"/>
            <a:ext cx="8915400" cy="49735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zh-TW" b="1">
                <a:solidFill>
                  <a:srgbClr val="333333"/>
                </a:solidFill>
                <a:latin typeface="Century Gothic "/>
                <a:ea typeface="Microsoft JhengHei"/>
              </a:rPr>
              <a:t>監測臺灣地區地震活動</a:t>
            </a:r>
            <a:r>
              <a:rPr lang="zh-TW">
                <a:solidFill>
                  <a:srgbClr val="333333"/>
                </a:solidFill>
                <a:latin typeface="Century Gothic "/>
                <a:ea typeface="Microsoft JhengHei"/>
              </a:rPr>
              <a:t>：</a:t>
            </a:r>
            <a:endParaRPr lang="zh-TW" sz="1600">
              <a:solidFill>
                <a:srgbClr val="333333"/>
              </a:solidFill>
              <a:latin typeface="Century Gothic "/>
              <a:ea typeface="Microsoft JhengHei"/>
            </a:endParaRPr>
          </a:p>
          <a:p>
            <a:pPr marL="0" indent="0">
              <a:buNone/>
            </a:pPr>
            <a:r>
              <a:rPr lang="zh-TW" altLang="en-US" sz="1600">
                <a:solidFill>
                  <a:srgbClr val="333333"/>
                </a:solidFill>
                <a:latin typeface="Microsoft JhengHei"/>
                <a:ea typeface="Microsoft JhengHei"/>
              </a:rPr>
              <a:t>利用</a:t>
            </a:r>
            <a:r>
              <a:rPr lang="zh-TW" altLang="en-US" sz="1600" b="1">
                <a:solidFill>
                  <a:srgbClr val="00B0F0"/>
                </a:solidFill>
                <a:latin typeface="Microsoft JhengHei"/>
                <a:ea typeface="Microsoft JhengHei"/>
              </a:rPr>
              <a:t>數據專線</a:t>
            </a:r>
            <a:r>
              <a:rPr lang="zh-TW" altLang="en-US" sz="1600">
                <a:solidFill>
                  <a:srgbClr val="333333"/>
                </a:solidFill>
                <a:latin typeface="Microsoft JhengHei"/>
                <a:ea typeface="Microsoft JhengHei"/>
              </a:rPr>
              <a:t>將各測站的速度型及加速度型</a:t>
            </a:r>
            <a:r>
              <a:rPr lang="zh-TW" altLang="en-US" sz="1600" b="1">
                <a:solidFill>
                  <a:srgbClr val="00B0F0"/>
                </a:solidFill>
                <a:latin typeface="Microsoft JhengHei"/>
                <a:ea typeface="Microsoft JhengHei"/>
              </a:rPr>
              <a:t>地動信號</a:t>
            </a:r>
            <a:r>
              <a:rPr lang="zh-TW" altLang="en-US" sz="1600">
                <a:solidFill>
                  <a:srgbClr val="333333"/>
                </a:solidFill>
                <a:latin typeface="Microsoft JhengHei"/>
                <a:ea typeface="Microsoft JhengHei"/>
              </a:rPr>
              <a:t>，即時傳輸至</a:t>
            </a:r>
            <a:r>
              <a:rPr lang="zh-TW" altLang="en-US" sz="1600" b="1">
                <a:solidFill>
                  <a:srgbClr val="00B0F0"/>
                </a:solidFill>
                <a:latin typeface="Microsoft JhengHei"/>
                <a:ea typeface="Microsoft JhengHei"/>
              </a:rPr>
              <a:t>中央氣象署</a:t>
            </a:r>
            <a:r>
              <a:rPr lang="zh-TW" altLang="en-US" sz="1600">
                <a:solidFill>
                  <a:srgbClr val="333333"/>
                </a:solidFill>
                <a:latin typeface="Microsoft JhengHei"/>
                <a:ea typeface="Microsoft JhengHei"/>
              </a:rPr>
              <a:t>進行分析處理及錄存，達到即時</a:t>
            </a:r>
            <a:r>
              <a:rPr lang="zh-TW" altLang="en-US" sz="1600" b="1">
                <a:solidFill>
                  <a:srgbClr val="00B0F0"/>
                </a:solidFill>
                <a:latin typeface="Microsoft JhengHei"/>
                <a:ea typeface="Microsoft JhengHei"/>
              </a:rPr>
              <a:t>監測地震活動</a:t>
            </a:r>
            <a:r>
              <a:rPr lang="zh-TW" altLang="en-US" sz="1600">
                <a:solidFill>
                  <a:srgbClr val="333333"/>
                </a:solidFill>
                <a:latin typeface="Microsoft JhengHei"/>
                <a:ea typeface="Microsoft JhengHei"/>
              </a:rPr>
              <a:t>的功能。</a:t>
            </a:r>
            <a:endParaRPr lang="zh-TW" sz="1600">
              <a:solidFill>
                <a:srgbClr val="333333"/>
              </a:solidFill>
              <a:latin typeface="Century Gothic "/>
              <a:ea typeface="Microsoft JhengHei"/>
            </a:endParaRPr>
          </a:p>
          <a:p>
            <a:r>
              <a:rPr lang="zh-TW" altLang="en-US" b="1">
                <a:solidFill>
                  <a:srgbClr val="333333"/>
                </a:solidFill>
                <a:latin typeface="Century Gothic "/>
                <a:ea typeface="Microsoft JhengHei"/>
              </a:rPr>
              <a:t>發布有感地震報告與海嘯警報</a:t>
            </a:r>
            <a:r>
              <a:rPr lang="zh-TW" altLang="en-US">
                <a:solidFill>
                  <a:srgbClr val="333333"/>
                </a:solidFill>
                <a:latin typeface="Century Gothic "/>
                <a:ea typeface="Microsoft JhengHei"/>
              </a:rPr>
              <a:t>：</a:t>
            </a:r>
            <a:endParaRPr lang="zh-TW" altLang="en-US" sz="1600">
              <a:solidFill>
                <a:srgbClr val="000000"/>
              </a:solidFill>
              <a:latin typeface="Microsoft JhengHei"/>
              <a:ea typeface="Microsoft JhengHei"/>
            </a:endParaRPr>
          </a:p>
          <a:p>
            <a:pPr marL="0" indent="0">
              <a:buNone/>
            </a:pPr>
            <a:r>
              <a:rPr lang="zh-TW" sz="1600">
                <a:solidFill>
                  <a:srgbClr val="333333"/>
                </a:solidFill>
                <a:latin typeface="Microsoft JhengHei"/>
                <a:ea typeface="Microsoft JhengHei"/>
              </a:rPr>
              <a:t>為了防範</a:t>
            </a:r>
            <a:r>
              <a:rPr lang="zh-TW" sz="1600" b="1">
                <a:solidFill>
                  <a:srgbClr val="00B0F0"/>
                </a:solidFill>
                <a:latin typeface="Microsoft JhengHei"/>
                <a:ea typeface="Microsoft JhengHei"/>
              </a:rPr>
              <a:t>海嘯的侵襲</a:t>
            </a:r>
            <a:r>
              <a:rPr lang="zh-TW" sz="1600">
                <a:solidFill>
                  <a:srgbClr val="333333"/>
                </a:solidFill>
                <a:latin typeface="Microsoft JhengHei"/>
                <a:ea typeface="Microsoft JhengHei"/>
              </a:rPr>
              <a:t>，本中心接收美國夏威夷的太平洋海嘯警報中心之</a:t>
            </a:r>
            <a:r>
              <a:rPr lang="zh-TW" sz="1600" b="1">
                <a:solidFill>
                  <a:srgbClr val="00B0F0"/>
                </a:solidFill>
                <a:latin typeface="Microsoft JhengHei"/>
                <a:ea typeface="Microsoft JhengHei"/>
              </a:rPr>
              <a:t>即時通報資料</a:t>
            </a:r>
            <a:r>
              <a:rPr lang="zh-TW" sz="1600">
                <a:solidFill>
                  <a:srgbClr val="333333"/>
                </a:solidFill>
                <a:latin typeface="Microsoft JhengHei"/>
                <a:ea typeface="Microsoft JhengHei"/>
              </a:rPr>
              <a:t>，在研判確定</a:t>
            </a:r>
            <a:r>
              <a:rPr lang="zh-TW" sz="1600" b="1">
                <a:solidFill>
                  <a:srgbClr val="00B0F0"/>
                </a:solidFill>
                <a:latin typeface="Microsoft JhengHei"/>
                <a:ea typeface="Microsoft JhengHei"/>
              </a:rPr>
              <a:t>海嘯警報</a:t>
            </a:r>
            <a:r>
              <a:rPr lang="zh-TW" sz="1600">
                <a:solidFill>
                  <a:srgbClr val="333333"/>
                </a:solidFill>
                <a:latin typeface="Microsoft JhengHei"/>
                <a:ea typeface="Microsoft JhengHei"/>
              </a:rPr>
              <a:t>對臺灣地區的影響後，迅速將</a:t>
            </a:r>
            <a:r>
              <a:rPr lang="zh-TW" sz="1600" b="1">
                <a:solidFill>
                  <a:srgbClr val="00B0F0"/>
                </a:solidFill>
                <a:latin typeface="Microsoft JhengHei"/>
                <a:ea typeface="Microsoft JhengHei"/>
              </a:rPr>
              <a:t>海嘯警訊</a:t>
            </a:r>
            <a:r>
              <a:rPr lang="zh-TW" sz="1600">
                <a:solidFill>
                  <a:srgbClr val="333333"/>
                </a:solidFill>
                <a:latin typeface="Microsoft JhengHei"/>
                <a:ea typeface="Microsoft JhengHei"/>
              </a:rPr>
              <a:t>寄送到各相關岸巡、災害防救主管機構及大眾傳播媒體。</a:t>
            </a:r>
            <a:endParaRPr lang="zh-TW" sz="1600">
              <a:solidFill>
                <a:srgbClr val="000000"/>
              </a:solidFill>
              <a:latin typeface="Microsoft JhengHei"/>
              <a:ea typeface="Microsoft JhengHei"/>
            </a:endParaRPr>
          </a:p>
          <a:p>
            <a:pPr marL="285750" indent="-285750"/>
            <a:r>
              <a:rPr lang="zh-TW" altLang="en-US" b="1" dirty="0">
                <a:solidFill>
                  <a:srgbClr val="333333"/>
                </a:solidFill>
                <a:latin typeface="Century Gothic "/>
                <a:ea typeface="Microsoft JhengHei"/>
              </a:rPr>
              <a:t> </a:t>
            </a:r>
            <a:r>
              <a:rPr lang="zh-TW" b="1">
                <a:solidFill>
                  <a:srgbClr val="333333"/>
                </a:solidFill>
                <a:latin typeface="Century Gothic "/>
                <a:ea typeface="Microsoft JhengHei"/>
              </a:rPr>
              <a:t>執行強地動觀測計畫</a:t>
            </a:r>
            <a:r>
              <a:rPr lang="zh-TW">
                <a:solidFill>
                  <a:srgbClr val="333333"/>
                </a:solidFill>
                <a:latin typeface="Century Gothic "/>
                <a:ea typeface="Microsoft JhengHei"/>
              </a:rPr>
              <a:t>：</a:t>
            </a:r>
            <a:endParaRPr lang="zh-TW" sz="1600" b="1">
              <a:solidFill>
                <a:srgbClr val="333333"/>
              </a:solidFill>
              <a:latin typeface="Microsoft JhengHei"/>
              <a:ea typeface="Microsoft JhengHei"/>
            </a:endParaRPr>
          </a:p>
          <a:p>
            <a:pPr marL="0" indent="0">
              <a:buNone/>
            </a:pPr>
            <a:r>
              <a:rPr lang="zh-TW" altLang="en-US" sz="1600">
                <a:solidFill>
                  <a:srgbClr val="333333"/>
                </a:solidFill>
                <a:latin typeface="Microsoft JhengHei"/>
                <a:ea typeface="Microsoft JhengHei"/>
              </a:rPr>
              <a:t>預期能在</a:t>
            </a:r>
            <a:r>
              <a:rPr lang="zh-TW" altLang="en-US" sz="1600" b="1">
                <a:solidFill>
                  <a:srgbClr val="00B0F0"/>
                </a:solidFill>
                <a:latin typeface="Microsoft JhengHei"/>
                <a:ea typeface="Microsoft JhengHei"/>
              </a:rPr>
              <a:t>強烈震波</a:t>
            </a:r>
            <a:r>
              <a:rPr lang="zh-TW" altLang="en-US" sz="1600">
                <a:solidFill>
                  <a:srgbClr val="333333"/>
                </a:solidFill>
                <a:latin typeface="Microsoft JhengHei"/>
                <a:ea typeface="Microsoft JhengHei"/>
              </a:rPr>
              <a:t>尚未到達前發布警報，爭取一、二十秒的預警時間，以減低災情。</a:t>
            </a:r>
            <a:endParaRPr lang="zh-TW" sz="1600">
              <a:solidFill>
                <a:srgbClr val="333333"/>
              </a:solidFill>
              <a:latin typeface="Century Gothic "/>
              <a:ea typeface="Microsoft JhengHei"/>
            </a:endParaRPr>
          </a:p>
          <a:p>
            <a:r>
              <a:rPr lang="zh-TW" altLang="en-US" b="1">
                <a:solidFill>
                  <a:srgbClr val="333333"/>
                </a:solidFill>
                <a:latin typeface="Century Gothic "/>
                <a:ea typeface="Microsoft JhengHei"/>
              </a:rPr>
              <a:t>研究各種地震前兆現象</a:t>
            </a:r>
            <a:r>
              <a:rPr lang="zh-TW" altLang="en-US">
                <a:solidFill>
                  <a:srgbClr val="333333"/>
                </a:solidFill>
                <a:latin typeface="Century Gothic "/>
                <a:ea typeface="Microsoft JhengHei"/>
              </a:rPr>
              <a:t>：</a:t>
            </a:r>
          </a:p>
          <a:p>
            <a:pPr marL="0" indent="0">
              <a:buNone/>
            </a:pPr>
            <a:r>
              <a:rPr lang="zh-TW" sz="1600">
                <a:solidFill>
                  <a:srgbClr val="333333"/>
                </a:solidFill>
                <a:latin typeface="Microsoft JhengHei"/>
                <a:ea typeface="Microsoft JhengHei"/>
              </a:rPr>
              <a:t>地震前地殼擠壓或微小振動所引起的</a:t>
            </a:r>
            <a:r>
              <a:rPr lang="zh-TW" sz="1600" b="1">
                <a:solidFill>
                  <a:srgbClr val="00B0F0"/>
                </a:solidFill>
                <a:latin typeface="Microsoft JhengHei"/>
                <a:ea typeface="Microsoft JhengHei"/>
              </a:rPr>
              <a:t>地電及地磁變化</a:t>
            </a:r>
            <a:r>
              <a:rPr lang="zh-TW" sz="1600">
                <a:solidFill>
                  <a:srgbClr val="333333"/>
                </a:solidFill>
                <a:latin typeface="Microsoft JhengHei"/>
                <a:ea typeface="Microsoft JhengHei"/>
              </a:rPr>
              <a:t>，可感應大氣及電離層中的帶電粒子，進而影響</a:t>
            </a:r>
            <a:r>
              <a:rPr lang="zh-TW" sz="1600" b="1">
                <a:solidFill>
                  <a:srgbClr val="00B0F0"/>
                </a:solidFill>
                <a:latin typeface="Microsoft JhengHei"/>
                <a:ea typeface="Microsoft JhengHei"/>
              </a:rPr>
              <a:t>電離層電子濃度變化</a:t>
            </a:r>
            <a:r>
              <a:rPr lang="zh-TW" altLang="en-US" sz="1600">
                <a:solidFill>
                  <a:srgbClr val="333333"/>
                </a:solidFill>
                <a:latin typeface="Microsoft JhengHei"/>
                <a:ea typeface="Microsoft JhengHei"/>
              </a:rPr>
              <a:t>，</a:t>
            </a:r>
            <a:r>
              <a:rPr lang="zh-TW" sz="1600">
                <a:solidFill>
                  <a:srgbClr val="333333"/>
                </a:solidFill>
                <a:latin typeface="Microsoft JhengHei"/>
                <a:ea typeface="Microsoft JhengHei"/>
              </a:rPr>
              <a:t>藉由觀測資料推算電離層電子濃度變化</a:t>
            </a:r>
            <a:r>
              <a:rPr lang="zh-TW" altLang="en-US" sz="1600">
                <a:solidFill>
                  <a:srgbClr val="333333"/>
                </a:solidFill>
                <a:latin typeface="Microsoft JhengHei"/>
                <a:ea typeface="Microsoft JhengHei"/>
              </a:rPr>
              <a:t>。</a:t>
            </a:r>
            <a:endParaRPr lang="zh-TW" altLang="en-US" sz="1600" b="1">
              <a:solidFill>
                <a:srgbClr val="333333"/>
              </a:solidFill>
              <a:latin typeface="Century Gothic "/>
              <a:ea typeface="Microsoft JhengHei"/>
            </a:endParaRPr>
          </a:p>
          <a:p>
            <a:r>
              <a:rPr lang="zh-TW" b="1">
                <a:solidFill>
                  <a:srgbClr val="333333"/>
                </a:solidFill>
                <a:latin typeface="Century Gothic "/>
                <a:ea typeface="Microsoft JhengHei"/>
              </a:rPr>
              <a:t>提供地震資訊服務與地震防護宣導</a:t>
            </a:r>
            <a:r>
              <a:rPr lang="zh-TW">
                <a:solidFill>
                  <a:srgbClr val="333333"/>
                </a:solidFill>
                <a:latin typeface="Century Gothic "/>
                <a:ea typeface="Microsoft JhengHei"/>
              </a:rPr>
              <a:t>：</a:t>
            </a:r>
          </a:p>
          <a:p>
            <a:pPr marL="0" indent="0">
              <a:buNone/>
            </a:pPr>
            <a:r>
              <a:rPr lang="zh-TW" altLang="en-US" sz="1600">
                <a:solidFill>
                  <a:srgbClr val="333333"/>
                </a:solidFill>
                <a:latin typeface="Microsoft JhengHei"/>
                <a:ea typeface="Microsoft JhengHei"/>
              </a:rPr>
              <a:t>本中心配合國家通訊傳播委員會</a:t>
            </a:r>
            <a:r>
              <a:rPr lang="en-US" altLang="zh-TW" sz="1600" dirty="0">
                <a:solidFill>
                  <a:srgbClr val="333333"/>
                </a:solidFill>
                <a:latin typeface="Microsoft JhengHei"/>
                <a:ea typeface="Microsoft JhengHei"/>
              </a:rPr>
              <a:t>(NCC)</a:t>
            </a:r>
            <a:r>
              <a:rPr lang="zh-TW" altLang="en-US" sz="1600">
                <a:solidFill>
                  <a:srgbClr val="333333"/>
                </a:solidFill>
                <a:latin typeface="Microsoft JhengHei"/>
                <a:ea typeface="Microsoft JhengHei"/>
              </a:rPr>
              <a:t>針對</a:t>
            </a:r>
            <a:r>
              <a:rPr lang="en-US" altLang="zh-TW" sz="1600" b="1" dirty="0">
                <a:solidFill>
                  <a:srgbClr val="00B0F0"/>
                </a:solidFill>
                <a:latin typeface="Microsoft JhengHei"/>
                <a:ea typeface="Microsoft JhengHei"/>
              </a:rPr>
              <a:t>4G</a:t>
            </a:r>
            <a:r>
              <a:rPr lang="zh-TW" altLang="en-US" sz="1600" b="1">
                <a:solidFill>
                  <a:srgbClr val="00B0F0"/>
                </a:solidFill>
                <a:latin typeface="Microsoft JhengHei"/>
                <a:ea typeface="Microsoft JhengHei"/>
              </a:rPr>
              <a:t>無線通訊架構</a:t>
            </a:r>
            <a:r>
              <a:rPr lang="zh-TW" altLang="en-US" sz="1600">
                <a:solidFill>
                  <a:srgbClr val="333333"/>
                </a:solidFill>
                <a:latin typeface="Microsoft JhengHei"/>
                <a:ea typeface="Microsoft JhengHei"/>
              </a:rPr>
              <a:t>，推動「</a:t>
            </a:r>
            <a:r>
              <a:rPr lang="zh-TW" altLang="en-US" sz="1600" b="1">
                <a:solidFill>
                  <a:schemeClr val="bg2">
                    <a:lumMod val="50000"/>
                  </a:schemeClr>
                </a:solidFill>
                <a:latin typeface="Microsoft JhengHei"/>
                <a:ea typeface="Microsoft JhengHei"/>
              </a:rPr>
              <a:t>災防告警細胞廣播系統</a:t>
            </a:r>
            <a:r>
              <a:rPr lang="zh-TW" altLang="en-US" sz="1600">
                <a:solidFill>
                  <a:srgbClr val="333333"/>
                </a:solidFill>
                <a:latin typeface="Microsoft JhengHei"/>
                <a:ea typeface="Microsoft JhengHei"/>
              </a:rPr>
              <a:t>」</a:t>
            </a:r>
            <a:r>
              <a:rPr lang="en-US" altLang="zh-TW" sz="1600" dirty="0">
                <a:solidFill>
                  <a:srgbClr val="333333"/>
                </a:solidFill>
                <a:latin typeface="Microsoft JhengHei"/>
                <a:ea typeface="Microsoft JhengHei"/>
              </a:rPr>
              <a:t>(PWS)</a:t>
            </a:r>
            <a:r>
              <a:rPr lang="zh-TW" altLang="en-US" sz="1600">
                <a:solidFill>
                  <a:srgbClr val="333333"/>
                </a:solidFill>
                <a:latin typeface="Microsoft JhengHei"/>
                <a:ea typeface="Microsoft JhengHei"/>
              </a:rPr>
              <a:t>，利用其快速、大量廣播之特性，提升強震即時警報資訊之通報與應用成效</a:t>
            </a:r>
            <a:endParaRPr lang="zh-TW" sz="1600">
              <a:solidFill>
                <a:srgbClr val="333333"/>
              </a:solidFill>
              <a:latin typeface="Century Gothic "/>
              <a:ea typeface="Microsoft JhengHei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EF4A0DB-7CE5-DCD7-02C8-A5BD19AA7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0000">
            <a:off x="9111921" y="297372"/>
            <a:ext cx="2023534" cy="1140884"/>
          </a:xfrm>
          <a:prstGeom prst="rect">
            <a:avLst/>
          </a:prstGeom>
        </p:spPr>
      </p:pic>
      <p:pic>
        <p:nvPicPr>
          <p:cNvPr id="6" name="圖片 5" descr="免費照片| 手機基地台">
            <a:extLst>
              <a:ext uri="{FF2B5EF4-FFF2-40B4-BE49-F238E27FC236}">
                <a16:creationId xmlns:a16="http://schemas.microsoft.com/office/drawing/2014/main" id="{03DBA7AD-FC0E-CFF4-3260-24E8D07C8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60000">
            <a:off x="358564" y="1609090"/>
            <a:ext cx="184404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1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8F0DA2-6D4F-152E-8531-AE548753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1481360"/>
            <a:ext cx="8911687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sz="2000">
                <a:solidFill>
                  <a:schemeClr val="tx1"/>
                </a:solidFill>
                <a:latin typeface="微軟正黑體"/>
                <a:ea typeface="微軟正黑體"/>
              </a:rPr>
              <a:t>不管如何,地震是很難被</a:t>
            </a:r>
            <a:r>
              <a:rPr lang="zh-TW" altLang="en-US" sz="2000">
                <a:solidFill>
                  <a:schemeClr val="tx1"/>
                </a:solidFill>
                <a:latin typeface="微軟正黑體"/>
                <a:ea typeface="微軟正黑體"/>
                <a:cs typeface="Arial"/>
              </a:rPr>
              <a:t>預</a:t>
            </a:r>
            <a:r>
              <a:rPr lang="zh-TW" sz="2000">
                <a:solidFill>
                  <a:schemeClr val="tx1"/>
                </a:solidFill>
                <a:latin typeface="微軟正黑體"/>
                <a:ea typeface="微軟正黑體"/>
                <a:cs typeface="Arial"/>
              </a:rPr>
              <a:t>知</a:t>
            </a:r>
            <a:r>
              <a:rPr lang="zh-TW" altLang="en-US" sz="2000">
                <a:solidFill>
                  <a:schemeClr val="tx1"/>
                </a:solidFill>
                <a:latin typeface="微軟正黑體"/>
                <a:ea typeface="微軟正黑體"/>
                <a:cs typeface="Arial"/>
              </a:rPr>
              <a:t>的</a:t>
            </a:r>
            <a:r>
              <a:rPr lang="zh-TW" sz="2000">
                <a:solidFill>
                  <a:schemeClr val="tx1"/>
                </a:solidFill>
                <a:latin typeface="微軟正黑體"/>
                <a:ea typeface="微軟正黑體"/>
                <a:cs typeface="Arial"/>
              </a:rPr>
              <a:t>。</a:t>
            </a:r>
            <a:r>
              <a:rPr lang="zh-TW" altLang="en-US" sz="2000">
                <a:solidFill>
                  <a:schemeClr val="tx1"/>
                </a:solidFill>
                <a:latin typeface="微軟正黑體"/>
                <a:ea typeface="微軟正黑體"/>
                <a:cs typeface="Arial"/>
              </a:rPr>
              <a:t>而</a:t>
            </a:r>
            <a:r>
              <a:rPr lang="zh-TW" sz="2000">
                <a:solidFill>
                  <a:schemeClr val="tx1"/>
                </a:solidFill>
                <a:latin typeface="微軟正黑體"/>
                <a:ea typeface="微軟正黑體"/>
                <a:cs typeface="Arial"/>
              </a:rPr>
              <a:t>為</a:t>
            </a:r>
            <a:r>
              <a:rPr lang="zh-TW" sz="2000">
                <a:solidFill>
                  <a:schemeClr val="tx1"/>
                </a:solidFill>
                <a:latin typeface="Microsoft JhengHei"/>
                <a:ea typeface="Microsoft JhengHei"/>
                <a:cs typeface="Arial"/>
              </a:rPr>
              <a:t>了提高生還機率</a:t>
            </a:r>
            <a:r>
              <a:rPr lang="en-US" sz="2000" dirty="0">
                <a:solidFill>
                  <a:schemeClr val="tx1"/>
                </a:solidFill>
                <a:latin typeface="Arial"/>
                <a:ea typeface="Microsoft JhengHei"/>
                <a:cs typeface="Arial"/>
              </a:rPr>
              <a:t>, </a:t>
            </a:r>
            <a:r>
              <a:rPr lang="zh-TW" altLang="en-US" sz="2000">
                <a:solidFill>
                  <a:schemeClr val="tx1"/>
                </a:solidFill>
                <a:latin typeface="Arial"/>
                <a:ea typeface="Microsoft JhengHei"/>
                <a:cs typeface="Arial"/>
              </a:rPr>
              <a:t>我們應該遵照下列地震</a:t>
            </a:r>
            <a:r>
              <a:rPr lang="en-US" sz="2000">
                <a:solidFill>
                  <a:schemeClr val="tx1"/>
                </a:solidFill>
                <a:latin typeface="Microsoft JhengHei"/>
                <a:ea typeface="Microsoft JhengHei"/>
                <a:cs typeface="Arial"/>
              </a:rPr>
              <a:t>SOP</a:t>
            </a:r>
            <a:r>
              <a:rPr lang="en-US" sz="2000" dirty="0">
                <a:solidFill>
                  <a:schemeClr val="tx1"/>
                </a:solidFill>
                <a:latin typeface="Arial"/>
                <a:ea typeface="Microsoft JhengHei"/>
                <a:cs typeface="Arial"/>
              </a:rPr>
              <a:t>。</a:t>
            </a:r>
            <a:endParaRPr lang="zh-TW" altLang="en-US" sz="2000" dirty="0">
              <a:solidFill>
                <a:schemeClr val="tx1"/>
              </a:solidFill>
              <a:latin typeface="Arial"/>
              <a:ea typeface="Microsoft JhengHei"/>
              <a:cs typeface="Arial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971887-C7AF-B32A-CE6D-473ED3572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4045" y="2123017"/>
            <a:ext cx="4737197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b="1">
                <a:latin typeface="Microsoft JhengHei"/>
                <a:ea typeface="Microsoft JhengHei"/>
                <a:cs typeface="Microsoft GothicNeo"/>
              </a:rPr>
              <a:t>地震時,我應該....</a:t>
            </a:r>
          </a:p>
          <a:p>
            <a:pPr marL="0" indent="0">
              <a:buNone/>
            </a:pPr>
            <a:r>
              <a:rPr lang="zh-TW">
                <a:solidFill>
                  <a:schemeClr val="tx1"/>
                </a:solidFill>
                <a:latin typeface="Microsoft GothicNeo"/>
                <a:ea typeface="Microsoft GothicNeo"/>
                <a:cs typeface="Microsoft GothicNeo"/>
              </a:rPr>
              <a:t>  </a:t>
            </a:r>
            <a:r>
              <a:rPr lang="zh-TW" altLang="en-US">
                <a:solidFill>
                  <a:schemeClr val="tx1"/>
                </a:solidFill>
                <a:latin typeface="Microsoft GothicNeo"/>
                <a:ea typeface="Microsoft GothicNeo"/>
                <a:cs typeface="Microsoft GothicNeo"/>
              </a:rPr>
              <a:t>    </a:t>
            </a:r>
            <a:r>
              <a:rPr lang="zh-TW" sz="1600">
                <a:solidFill>
                  <a:schemeClr val="tx1"/>
                </a:solidFill>
                <a:latin typeface="Microsoft JhengHei"/>
                <a:ea typeface="Microsoft JhengHei"/>
                <a:cs typeface="Microsoft GothicNeo"/>
              </a:rPr>
              <a:t>保持冷靜，立即就地避難</a:t>
            </a:r>
          </a:p>
          <a:p>
            <a:pPr marL="0" indent="0">
              <a:buNone/>
            </a:pPr>
            <a:r>
              <a:rPr lang="zh-TW" sz="1600">
                <a:solidFill>
                  <a:schemeClr val="tx1"/>
                </a:solidFill>
                <a:latin typeface="Microsoft JhengHei"/>
                <a:ea typeface="Microsoft JhengHei"/>
                <a:cs typeface="Microsoft GothicNeo"/>
              </a:rPr>
              <a:t>   </a:t>
            </a:r>
            <a:r>
              <a:rPr lang="zh-TW" altLang="en-US" sz="1600">
                <a:solidFill>
                  <a:schemeClr val="tx1"/>
                </a:solidFill>
                <a:latin typeface="Microsoft JhengHei"/>
                <a:ea typeface="Microsoft JhengHei"/>
                <a:cs typeface="Microsoft GothicNeo"/>
              </a:rPr>
              <a:t>   </a:t>
            </a:r>
            <a:r>
              <a:rPr lang="zh-TW" sz="1600">
                <a:solidFill>
                  <a:schemeClr val="tx1"/>
                </a:solidFill>
                <a:latin typeface="Microsoft JhengHei"/>
                <a:ea typeface="Microsoft JhengHei"/>
                <a:cs typeface="Microsoft GothicNeo"/>
              </a:rPr>
              <a:t>到桌子下</a:t>
            </a:r>
            <a:r>
              <a:rPr lang="en-US" sz="1600">
                <a:solidFill>
                  <a:schemeClr val="tx1"/>
                </a:solidFill>
                <a:latin typeface="Microsoft JhengHei"/>
                <a:ea typeface="Microsoft GothicNeo"/>
                <a:cs typeface="Microsoft GothicNeo"/>
              </a:rPr>
              <a:t>,</a:t>
            </a:r>
            <a:r>
              <a:rPr lang="zh-TW" sz="1600">
                <a:solidFill>
                  <a:schemeClr val="tx1"/>
                </a:solidFill>
                <a:latin typeface="Microsoft JhengHei"/>
                <a:ea typeface="Microsoft JhengHei"/>
                <a:cs typeface="Microsoft GothicNeo"/>
              </a:rPr>
              <a:t>柱子旁</a:t>
            </a:r>
            <a:r>
              <a:rPr lang="en-US" sz="1600">
                <a:solidFill>
                  <a:schemeClr val="tx1"/>
                </a:solidFill>
                <a:latin typeface="Microsoft JhengHei"/>
                <a:ea typeface="Microsoft GothicNeo"/>
                <a:cs typeface="Microsoft GothicNeo"/>
              </a:rPr>
              <a:t>,</a:t>
            </a:r>
            <a:r>
              <a:rPr lang="zh-TW" sz="1600">
                <a:solidFill>
                  <a:schemeClr val="tx1"/>
                </a:solidFill>
                <a:latin typeface="Microsoft JhengHei"/>
                <a:ea typeface="Microsoft JhengHei"/>
                <a:cs typeface="Microsoft GothicNeo"/>
              </a:rPr>
              <a:t>水泥牆壁邊</a:t>
            </a:r>
            <a:endParaRPr lang="zh-TW" altLang="en-US" sz="1600">
              <a:solidFill>
                <a:schemeClr val="tx1"/>
              </a:solidFill>
              <a:latin typeface="Microsoft JhengHei"/>
              <a:ea typeface="Microsoft JhengHei"/>
              <a:cs typeface="Microsoft GothicNeo"/>
            </a:endParaRPr>
          </a:p>
          <a:p>
            <a:pPr marL="0" indent="0">
              <a:buNone/>
            </a:pPr>
            <a:r>
              <a:rPr lang="zh-TW" altLang="en-US" sz="1600">
                <a:solidFill>
                  <a:schemeClr val="tx1"/>
                </a:solidFill>
                <a:latin typeface="Microsoft JhengHei"/>
                <a:ea typeface="Microsoft JhengHei"/>
                <a:cs typeface="Microsoft GothicNeo"/>
              </a:rPr>
              <a:t>      </a:t>
            </a:r>
            <a:r>
              <a:rPr lang="zh-TW" sz="1600">
                <a:solidFill>
                  <a:schemeClr val="tx1"/>
                </a:solidFill>
                <a:latin typeface="Microsoft JhengHei"/>
                <a:ea typeface="Microsoft JhengHei"/>
                <a:cs typeface="Microsoft GothicNeo"/>
              </a:rPr>
              <a:t>趴下、掩護、穩住</a:t>
            </a:r>
            <a:endParaRPr lang="zh-TW" altLang="en-US" sz="1600">
              <a:solidFill>
                <a:schemeClr val="tx1"/>
              </a:solidFill>
              <a:latin typeface="Microsoft JhengHei"/>
              <a:ea typeface="Microsoft JhengHei"/>
              <a:cs typeface="+mn-lt"/>
            </a:endParaRPr>
          </a:p>
          <a:p>
            <a:pPr marL="0" indent="0">
              <a:buNone/>
            </a:pPr>
            <a:r>
              <a:rPr lang="zh-TW" sz="1600">
                <a:solidFill>
                  <a:schemeClr val="tx1"/>
                </a:solidFill>
                <a:latin typeface="Microsoft JhengHei"/>
                <a:ea typeface="Microsoft JhengHei"/>
                <a:cs typeface="Microsoft GothicNeo"/>
              </a:rPr>
              <a:t>     </a:t>
            </a:r>
            <a:r>
              <a:rPr lang="zh-TW" altLang="en-US" sz="1600">
                <a:solidFill>
                  <a:schemeClr val="tx1"/>
                </a:solidFill>
                <a:latin typeface="Microsoft JhengHei"/>
                <a:ea typeface="Microsoft JhengHei"/>
                <a:cs typeface="Microsoft GothicNeo"/>
              </a:rPr>
              <a:t> </a:t>
            </a:r>
            <a:r>
              <a:rPr lang="zh-TW" sz="1600">
                <a:solidFill>
                  <a:schemeClr val="tx1"/>
                </a:solidFill>
                <a:latin typeface="Microsoft JhengHei"/>
                <a:ea typeface="Microsoft JhengHei"/>
                <a:cs typeface="Microsoft GothicNeo"/>
              </a:rPr>
              <a:t>避免到窗戶旁</a:t>
            </a:r>
            <a:r>
              <a:rPr lang="zh-TW" sz="1600">
                <a:latin typeface="Microsoft JhengHei"/>
                <a:ea typeface="Microsoft JhengHei"/>
                <a:cs typeface="Microsoft GothicNeo Light"/>
              </a:rPr>
              <a:t>、</a:t>
            </a:r>
            <a:r>
              <a:rPr lang="zh-TW" sz="1600">
                <a:solidFill>
                  <a:schemeClr val="tx1"/>
                </a:solidFill>
                <a:latin typeface="Microsoft JhengHei"/>
                <a:ea typeface="Microsoft JhengHei"/>
                <a:cs typeface="Microsoft GothicNeo"/>
              </a:rPr>
              <a:t>電燈、吊扇、投影機下</a:t>
            </a:r>
          </a:p>
          <a:p>
            <a:endParaRPr lang="zh-TW" altLang="en-US" dirty="0">
              <a:solidFill>
                <a:srgbClr val="404040"/>
              </a:solidFill>
              <a:latin typeface="Century Gothic" panose="020B0502020202020204"/>
              <a:ea typeface="微軟正黑體"/>
              <a:cs typeface="Arial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7B7A46-8473-587A-674C-BCFD2B0FB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53164" y="2126222"/>
            <a:ext cx="4313864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b="1">
                <a:latin typeface="Microsoft JhengHei"/>
                <a:ea typeface="Microsoft JhengHei"/>
                <a:cs typeface="Microsoft GothicNeo Light"/>
              </a:rPr>
              <a:t>地震後,我應該....</a:t>
            </a:r>
          </a:p>
          <a:p>
            <a:pPr marL="0" indent="0">
              <a:buNone/>
            </a:pPr>
            <a:r>
              <a:rPr lang="zh-TW" sz="1600">
                <a:latin typeface="Microsoft JhengHei"/>
                <a:ea typeface="Microsoft JhengHei"/>
                <a:cs typeface="Microsoft GothicNeo Light"/>
              </a:rPr>
              <a:t>     </a:t>
            </a:r>
            <a:r>
              <a:rPr lang="zh-TW" altLang="en-US" sz="1600">
                <a:latin typeface="Microsoft JhengHei"/>
                <a:ea typeface="Microsoft JhengHei"/>
                <a:cs typeface="Microsoft GothicNeo Light"/>
              </a:rPr>
              <a:t> </a:t>
            </a:r>
            <a:r>
              <a:rPr lang="zh-TW" sz="1600">
                <a:latin typeface="Microsoft JhengHei"/>
                <a:ea typeface="Microsoft JhengHei"/>
                <a:cs typeface="Microsoft GothicNeo Light"/>
              </a:rPr>
              <a:t>檢查自已有沒有受傷，準備救醫</a:t>
            </a:r>
          </a:p>
          <a:p>
            <a:pPr marL="0" indent="0">
              <a:buNone/>
            </a:pPr>
            <a:r>
              <a:rPr lang="zh-TW" sz="1600">
                <a:latin typeface="Microsoft JhengHei"/>
                <a:ea typeface="Microsoft JhengHei"/>
                <a:cs typeface="Microsoft GothicNeo Light"/>
              </a:rPr>
              <a:t>    </a:t>
            </a:r>
            <a:r>
              <a:rPr lang="zh-TW" altLang="en-US" sz="1600">
                <a:latin typeface="Microsoft JhengHei"/>
                <a:ea typeface="Microsoft JhengHei"/>
                <a:cs typeface="Microsoft GothicNeo Light"/>
              </a:rPr>
              <a:t>  </a:t>
            </a:r>
            <a:r>
              <a:rPr lang="zh-TW" sz="1600">
                <a:latin typeface="Microsoft JhengHei"/>
                <a:ea typeface="Microsoft JhengHei"/>
                <a:cs typeface="Microsoft GothicNeo Light"/>
              </a:rPr>
              <a:t>確認家中的瓦斯管線有無損害</a:t>
            </a:r>
          </a:p>
          <a:p>
            <a:pPr marL="0" indent="0">
              <a:buNone/>
            </a:pPr>
            <a:r>
              <a:rPr lang="zh-TW" sz="1600">
                <a:latin typeface="Microsoft JhengHei"/>
                <a:ea typeface="Microsoft JhengHei"/>
                <a:cs typeface="Microsoft GothicNeo Light"/>
              </a:rPr>
              <a:t>    </a:t>
            </a:r>
            <a:r>
              <a:rPr lang="zh-TW" altLang="en-US" sz="1600">
                <a:latin typeface="Microsoft JhengHei"/>
                <a:ea typeface="Microsoft JhengHei"/>
                <a:cs typeface="Microsoft GothicNeo Light"/>
              </a:rPr>
              <a:t>  </a:t>
            </a:r>
            <a:r>
              <a:rPr lang="zh-TW" sz="1600">
                <a:latin typeface="Microsoft JhengHei"/>
                <a:ea typeface="Microsoft JhengHei"/>
                <a:cs typeface="Microsoft GothicNeo Light"/>
              </a:rPr>
              <a:t>外出請避開高樓外牆，或是改走騎樓</a:t>
            </a:r>
          </a:p>
          <a:p>
            <a:pPr marL="0" indent="0">
              <a:buNone/>
            </a:pPr>
            <a:r>
              <a:rPr lang="zh-TW" sz="1600">
                <a:latin typeface="Microsoft JhengHei"/>
                <a:ea typeface="Microsoft JhengHei"/>
                <a:cs typeface="Microsoft GothicNeo Light"/>
              </a:rPr>
              <a:t>    </a:t>
            </a:r>
            <a:r>
              <a:rPr lang="zh-TW" altLang="en-US" sz="1600">
                <a:latin typeface="Microsoft JhengHei"/>
                <a:ea typeface="Microsoft JhengHei"/>
                <a:cs typeface="Microsoft GothicNeo Light"/>
              </a:rPr>
              <a:t>  </a:t>
            </a:r>
            <a:r>
              <a:rPr lang="zh-TW" sz="1600">
                <a:latin typeface="Microsoft JhengHei"/>
                <a:ea typeface="Microsoft JhengHei"/>
                <a:cs typeface="Microsoft GothicNeo Light"/>
              </a:rPr>
              <a:t>不要點火或開燈，先手電筒照明</a:t>
            </a:r>
          </a:p>
          <a:p>
            <a:endParaRPr lang="zh-TW" altLang="en-US" sz="1600">
              <a:solidFill>
                <a:srgbClr val="000000"/>
              </a:solidFill>
              <a:latin typeface="Microsoft JhengHei"/>
              <a:ea typeface="Microsoft JhengHei"/>
            </a:endParaRPr>
          </a:p>
          <a:p>
            <a:endParaRPr lang="zh-TW" altLang="en-US" sz="1200" dirty="0">
              <a:solidFill>
                <a:srgbClr val="000000"/>
              </a:solidFill>
              <a:latin typeface="Microsoft JhengHei"/>
              <a:ea typeface="Microsoft JhengHei"/>
            </a:endParaRPr>
          </a:p>
        </p:txBody>
      </p:sp>
      <p:pic>
        <p:nvPicPr>
          <p:cNvPr id="5" name="圖片 4" descr="地震避難三原則：「趴下(DROP)、掩護(COVER)、穩住(HOLD ON)」">
            <a:extLst>
              <a:ext uri="{FF2B5EF4-FFF2-40B4-BE49-F238E27FC236}">
                <a16:creationId xmlns:a16="http://schemas.microsoft.com/office/drawing/2014/main" id="{F644C97B-2706-8371-C12F-1B20ABE55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5008397"/>
            <a:ext cx="2743199" cy="884039"/>
          </a:xfrm>
          <a:prstGeom prst="rect">
            <a:avLst/>
          </a:prstGeom>
        </p:spPr>
      </p:pic>
      <p:pic>
        <p:nvPicPr>
          <p:cNvPr id="7" name="圖片 6" descr="兄弟冷靜一下">
            <a:extLst>
              <a:ext uri="{FF2B5EF4-FFF2-40B4-BE49-F238E27FC236}">
                <a16:creationId xmlns:a16="http://schemas.microsoft.com/office/drawing/2014/main" id="{5E548AEC-1E54-C6AB-F65D-053095EA5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17" y="1898649"/>
            <a:ext cx="954617" cy="996950"/>
          </a:xfrm>
          <a:prstGeom prst="rect">
            <a:avLst/>
          </a:prstGeom>
        </p:spPr>
      </p:pic>
      <p:pic>
        <p:nvPicPr>
          <p:cNvPr id="9" name="圖片 8" descr="我該叫119救護車嗎？ - 安妮怎麼了？－急救教育設計服務">
            <a:extLst>
              <a:ext uri="{FF2B5EF4-FFF2-40B4-BE49-F238E27FC236}">
                <a16:creationId xmlns:a16="http://schemas.microsoft.com/office/drawing/2014/main" id="{9DCC7AF5-DB67-4563-A83A-5F07B8721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7067" y="4598890"/>
            <a:ext cx="2743199" cy="2062886"/>
          </a:xfrm>
          <a:prstGeom prst="rect">
            <a:avLst/>
          </a:prstGeom>
        </p:spPr>
      </p:pic>
      <p:pic>
        <p:nvPicPr>
          <p:cNvPr id="11" name="圖片 10" descr="朋友家作客竟被要求「一指開燈」 眾人超崩潰- 日常- 網推">
            <a:extLst>
              <a:ext uri="{FF2B5EF4-FFF2-40B4-BE49-F238E27FC236}">
                <a16:creationId xmlns:a16="http://schemas.microsoft.com/office/drawing/2014/main" id="{B213A8CE-4805-348B-658C-97ACA57F2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897" y="1827213"/>
            <a:ext cx="1222375" cy="875242"/>
          </a:xfrm>
          <a:prstGeom prst="rect">
            <a:avLst/>
          </a:prstGeom>
        </p:spPr>
      </p:pic>
      <p:sp>
        <p:nvSpPr>
          <p:cNvPr id="12" name="乘號 11">
            <a:extLst>
              <a:ext uri="{FF2B5EF4-FFF2-40B4-BE49-F238E27FC236}">
                <a16:creationId xmlns:a16="http://schemas.microsoft.com/office/drawing/2014/main" id="{897D318D-937D-EEED-2600-87D6DB024F0B}"/>
              </a:ext>
            </a:extLst>
          </p:cNvPr>
          <p:cNvSpPr/>
          <p:nvPr/>
        </p:nvSpPr>
        <p:spPr>
          <a:xfrm>
            <a:off x="11366500" y="1693333"/>
            <a:ext cx="740833" cy="86783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93701AB-CD28-D63A-FAE6-ABD31331A71C}"/>
              </a:ext>
            </a:extLst>
          </p:cNvPr>
          <p:cNvSpPr txBox="1"/>
          <p:nvPr/>
        </p:nvSpPr>
        <p:spPr>
          <a:xfrm>
            <a:off x="1640416" y="465666"/>
            <a:ext cx="756708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4400">
                <a:latin typeface="Microsoft GothicNeo"/>
                <a:ea typeface="Microsoft GothicNeo"/>
                <a:cs typeface="Microsoft GothicNeo"/>
              </a:rPr>
              <a:t>關於地震,我</a:t>
            </a:r>
            <a:r>
              <a:rPr lang="zh-TW" altLang="en-US" sz="4400">
                <a:latin typeface="Microsoft GothicNeo"/>
                <a:ea typeface="Microsoft GothicNeo"/>
                <a:cs typeface="Microsoft GothicNeo"/>
              </a:rPr>
              <a:t>應</a:t>
            </a:r>
            <a:r>
              <a:rPr lang="zh-TW" sz="4400">
                <a:latin typeface="Microsoft GothicNeo"/>
                <a:ea typeface="Microsoft GothicNeo"/>
                <a:cs typeface="Microsoft GothicNeo"/>
              </a:rPr>
              <a:t>該....</a:t>
            </a:r>
            <a:endParaRPr lang="zh-TW" sz="4400" dirty="0">
              <a:latin typeface="Microsoft GothicNeo"/>
              <a:ea typeface="Microsoft GothicNeo"/>
              <a:cs typeface="Microsoft GothicNeo"/>
            </a:endParaRPr>
          </a:p>
        </p:txBody>
      </p:sp>
    </p:spTree>
    <p:extLst>
      <p:ext uri="{BB962C8B-B14F-4D97-AF65-F5344CB8AC3E}">
        <p14:creationId xmlns:p14="http://schemas.microsoft.com/office/powerpoint/2010/main" val="13218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3A549-36BD-CDE4-212E-AEEB9FCC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Microsoft JhengHei"/>
                <a:ea typeface="Microsoft JhengHei"/>
              </a:rPr>
              <a:t>感想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685E00-7D40-D315-F7BE-41E038FA3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>
                <a:ea typeface="微軟正黑體"/>
              </a:rPr>
              <a:t>這次的簡報題目與生活息息相關，「地震」是無法避免的天災，我們能做的就是做好災前、災後的準備。希望社會大眾都能在地震中生還，度過這個</a:t>
            </a:r>
            <a:r>
              <a:rPr lang="zh-TW" altLang="en-US">
                <a:solidFill>
                  <a:schemeClr val="accent1">
                    <a:lumMod val="60000"/>
                    <a:lumOff val="40000"/>
                  </a:schemeClr>
                </a:solidFill>
                <a:ea typeface="微軟正黑體"/>
              </a:rPr>
              <a:t>悲傷</a:t>
            </a:r>
            <a:r>
              <a:rPr lang="zh-TW" altLang="en-US">
                <a:ea typeface="微軟正黑體"/>
              </a:rPr>
              <a:t>又</a:t>
            </a:r>
            <a:r>
              <a:rPr lang="zh-TW" altLang="en-US">
                <a:solidFill>
                  <a:srgbClr val="92D050"/>
                </a:solidFill>
                <a:ea typeface="微軟正黑體"/>
              </a:rPr>
              <a:t>難忘</a:t>
            </a:r>
            <a:r>
              <a:rPr lang="zh-TW" altLang="en-US">
                <a:ea typeface="微軟正黑體"/>
              </a:rPr>
              <a:t>的時光。</a:t>
            </a:r>
          </a:p>
        </p:txBody>
      </p:sp>
    </p:spTree>
    <p:extLst>
      <p:ext uri="{BB962C8B-B14F-4D97-AF65-F5344CB8AC3E}">
        <p14:creationId xmlns:p14="http://schemas.microsoft.com/office/powerpoint/2010/main" val="354193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BDB539-81A8-0570-95A4-499C9D11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微軟正黑體"/>
              </a:rPr>
              <a:t>資料來源:</a:t>
            </a:r>
            <a:br>
              <a:rPr lang="zh-TW" altLang="en-US" dirty="0">
                <a:ea typeface="微軟正黑體"/>
              </a:rPr>
            </a:br>
            <a:endParaRPr lang="zh-TW" altLang="en-US" dirty="0">
              <a:ea typeface="微軟正黑體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0BDC0B-DAEB-3CBA-5893-17A2EBA68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379" y="1900767"/>
            <a:ext cx="8915400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r>
              <a:rPr lang="zh-TW" altLang="en-US" sz="2000" dirty="0">
                <a:solidFill>
                  <a:srgbClr val="00B0F0"/>
                </a:solidFill>
                <a:latin typeface="Arial"/>
                <a:ea typeface="微軟正黑體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桃園市大園區區公所 防災宣導</a:t>
            </a:r>
            <a:endParaRPr lang="zh-TW" altLang="en-US" sz="2000">
              <a:solidFill>
                <a:srgbClr val="00B0F0"/>
              </a:solidFill>
              <a:latin typeface="Arial"/>
              <a:ea typeface="微軟正黑體"/>
              <a:cs typeface="Arial"/>
            </a:endParaRPr>
          </a:p>
          <a:p>
            <a:pPr>
              <a:buAutoNum type="arabicPeriod"/>
            </a:pPr>
            <a:r>
              <a:rPr lang="zh-TW" altLang="en-US" sz="2000" dirty="0">
                <a:solidFill>
                  <a:srgbClr val="00B0F0"/>
                </a:solidFill>
                <a:latin typeface="Arial"/>
                <a:ea typeface="微軟正黑體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國立頻東大學 地震前、後應注意事項~~~NEW~~HOT</a:t>
            </a:r>
            <a:endParaRPr lang="zh-TW">
              <a:solidFill>
                <a:srgbClr val="00B0F0"/>
              </a:solidFill>
            </a:endParaRPr>
          </a:p>
          <a:p>
            <a:pPr>
              <a:buAutoNum type="arabicPeriod"/>
            </a:pPr>
            <a:r>
              <a:rPr lang="zh-TW" altLang="en-US" dirty="0">
                <a:solidFill>
                  <a:srgbClr val="00B0F0"/>
                </a:solidFill>
                <a:ea typeface="微軟正黑體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地震測報中心</a:t>
            </a:r>
            <a:r>
              <a:rPr lang="zh-TW" altLang="en-US" dirty="0">
                <a:solidFill>
                  <a:srgbClr val="00B0F0"/>
                </a:solidFill>
                <a:ea typeface="微軟正黑體"/>
              </a:rPr>
              <a:t> </a:t>
            </a:r>
          </a:p>
          <a:p>
            <a:pPr>
              <a:buAutoNum type="arabicPeriod"/>
            </a:pPr>
            <a:r>
              <a:rPr lang="zh-TW" altLang="en-US" dirty="0">
                <a:solidFill>
                  <a:srgbClr val="00B0F0"/>
                </a:solidFill>
                <a:latin typeface="Century Gothic"/>
                <a:ea typeface="微軟正黑體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中央氣象局</a:t>
            </a:r>
          </a:p>
        </p:txBody>
      </p:sp>
    </p:spTree>
    <p:extLst>
      <p:ext uri="{BB962C8B-B14F-4D97-AF65-F5344CB8AC3E}">
        <p14:creationId xmlns:p14="http://schemas.microsoft.com/office/powerpoint/2010/main" val="84850445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Wisp</vt:lpstr>
      <vt:lpstr>國家級警報來了~ 地震的探討及如何防範  </vt:lpstr>
      <vt:lpstr>甚麼是地震???</vt:lpstr>
      <vt:lpstr>     地震的各種訊息</vt:lpstr>
      <vt:lpstr>地震消息的發布途徑有哪些???</vt:lpstr>
      <vt:lpstr>地震測報中心有何用???</vt:lpstr>
      <vt:lpstr>不管如何,地震是很難被預知的。而為了提高生還機率, 我們應該遵照下列地震SOP。</vt:lpstr>
      <vt:lpstr>感想</vt:lpstr>
      <vt:lpstr>資料來源: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lastModifiedBy/>
  <cp:revision>712</cp:revision>
  <dcterms:created xsi:type="dcterms:W3CDTF">2024-04-23T00:03:01Z</dcterms:created>
  <dcterms:modified xsi:type="dcterms:W3CDTF">2024-04-23T01:23:20Z</dcterms:modified>
</cp:coreProperties>
</file>