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57"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p:scale>
          <a:sx n="66" d="100"/>
          <a:sy n="66" d="100"/>
        </p:scale>
        <p:origin x="1584" y="1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5377AE-ED1A-4C0E-94A5-1989429B7E9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2F99F6A0-4E5A-48C0-8E23-B705656B3E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18273E6-6D3C-4E56-AA6B-05C5170B9354}"/>
              </a:ext>
            </a:extLst>
          </p:cNvPr>
          <p:cNvSpPr>
            <a:spLocks noGrp="1"/>
          </p:cNvSpPr>
          <p:nvPr>
            <p:ph type="dt" sz="half" idx="10"/>
          </p:nvPr>
        </p:nvSpPr>
        <p:spPr/>
        <p:txBody>
          <a:bodyPr/>
          <a:lstStyle/>
          <a:p>
            <a:fld id="{972F238E-5660-4BF0-B612-3BEBC42B44EF}" type="datetimeFigureOut">
              <a:rPr lang="zh-TW" altLang="en-US" smtClean="0"/>
              <a:t>2024/4/23</a:t>
            </a:fld>
            <a:endParaRPr lang="zh-TW" altLang="en-US"/>
          </a:p>
        </p:txBody>
      </p:sp>
      <p:sp>
        <p:nvSpPr>
          <p:cNvPr id="5" name="頁尾版面配置區 4">
            <a:extLst>
              <a:ext uri="{FF2B5EF4-FFF2-40B4-BE49-F238E27FC236}">
                <a16:creationId xmlns:a16="http://schemas.microsoft.com/office/drawing/2014/main" id="{39144829-13F7-4151-9562-1832CEB8F50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4A4B0F4-EB36-4193-A058-4F7BABB40EA1}"/>
              </a:ext>
            </a:extLst>
          </p:cNvPr>
          <p:cNvSpPr>
            <a:spLocks noGrp="1"/>
          </p:cNvSpPr>
          <p:nvPr>
            <p:ph type="sldNum" sz="quarter" idx="12"/>
          </p:nvPr>
        </p:nvSpPr>
        <p:spPr/>
        <p:txBody>
          <a:body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134183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715B2C-9359-43BA-B18E-D5A09A7BE05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7ED9BA0-7D87-45E7-8A62-EA2A4FE0A5C1}"/>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F1333B5-067F-4F60-B711-5E36ABB2FCAE}"/>
              </a:ext>
            </a:extLst>
          </p:cNvPr>
          <p:cNvSpPr>
            <a:spLocks noGrp="1"/>
          </p:cNvSpPr>
          <p:nvPr>
            <p:ph type="dt" sz="half" idx="10"/>
          </p:nvPr>
        </p:nvSpPr>
        <p:spPr/>
        <p:txBody>
          <a:bodyPr/>
          <a:lstStyle/>
          <a:p>
            <a:fld id="{972F238E-5660-4BF0-B612-3BEBC42B44EF}" type="datetimeFigureOut">
              <a:rPr lang="zh-TW" altLang="en-US" smtClean="0"/>
              <a:t>2024/4/23</a:t>
            </a:fld>
            <a:endParaRPr lang="zh-TW" altLang="en-US"/>
          </a:p>
        </p:txBody>
      </p:sp>
      <p:sp>
        <p:nvSpPr>
          <p:cNvPr id="5" name="頁尾版面配置區 4">
            <a:extLst>
              <a:ext uri="{FF2B5EF4-FFF2-40B4-BE49-F238E27FC236}">
                <a16:creationId xmlns:a16="http://schemas.microsoft.com/office/drawing/2014/main" id="{5207CA95-11E0-4EF9-8921-102087A77BD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DCD8902-3DE9-493E-A096-B23FC19CBFE7}"/>
              </a:ext>
            </a:extLst>
          </p:cNvPr>
          <p:cNvSpPr>
            <a:spLocks noGrp="1"/>
          </p:cNvSpPr>
          <p:nvPr>
            <p:ph type="sldNum" sz="quarter" idx="12"/>
          </p:nvPr>
        </p:nvSpPr>
        <p:spPr/>
        <p:txBody>
          <a:body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243346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FD7DD211-4FCC-4BC3-AAB8-02666982293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37EA16A-92FD-4750-9B35-150F37A6C80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FD0C1F7-8D32-4005-86AD-1B8ABE7CFFE7}"/>
              </a:ext>
            </a:extLst>
          </p:cNvPr>
          <p:cNvSpPr>
            <a:spLocks noGrp="1"/>
          </p:cNvSpPr>
          <p:nvPr>
            <p:ph type="dt" sz="half" idx="10"/>
          </p:nvPr>
        </p:nvSpPr>
        <p:spPr/>
        <p:txBody>
          <a:bodyPr/>
          <a:lstStyle/>
          <a:p>
            <a:fld id="{972F238E-5660-4BF0-B612-3BEBC42B44EF}" type="datetimeFigureOut">
              <a:rPr lang="zh-TW" altLang="en-US" smtClean="0"/>
              <a:t>2024/4/23</a:t>
            </a:fld>
            <a:endParaRPr lang="zh-TW" altLang="en-US"/>
          </a:p>
        </p:txBody>
      </p:sp>
      <p:sp>
        <p:nvSpPr>
          <p:cNvPr id="5" name="頁尾版面配置區 4">
            <a:extLst>
              <a:ext uri="{FF2B5EF4-FFF2-40B4-BE49-F238E27FC236}">
                <a16:creationId xmlns:a16="http://schemas.microsoft.com/office/drawing/2014/main" id="{00EA0FC0-9711-41E5-842D-9EF3A191DDA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9BE3F7A-7BEA-4374-A944-1EDB5CFC4898}"/>
              </a:ext>
            </a:extLst>
          </p:cNvPr>
          <p:cNvSpPr>
            <a:spLocks noGrp="1"/>
          </p:cNvSpPr>
          <p:nvPr>
            <p:ph type="sldNum" sz="quarter" idx="12"/>
          </p:nvPr>
        </p:nvSpPr>
        <p:spPr/>
        <p:txBody>
          <a:body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326106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26F789-A08D-441D-BE79-317FF890018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6CC1110-5AC4-42F5-8757-BF51E77ED63A}"/>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C203841-4463-4211-AA9B-5A5967495E6D}"/>
              </a:ext>
            </a:extLst>
          </p:cNvPr>
          <p:cNvSpPr>
            <a:spLocks noGrp="1"/>
          </p:cNvSpPr>
          <p:nvPr>
            <p:ph type="dt" sz="half" idx="10"/>
          </p:nvPr>
        </p:nvSpPr>
        <p:spPr/>
        <p:txBody>
          <a:bodyPr/>
          <a:lstStyle/>
          <a:p>
            <a:fld id="{972F238E-5660-4BF0-B612-3BEBC42B44EF}" type="datetimeFigureOut">
              <a:rPr lang="zh-TW" altLang="en-US" smtClean="0"/>
              <a:t>2024/4/23</a:t>
            </a:fld>
            <a:endParaRPr lang="zh-TW" altLang="en-US"/>
          </a:p>
        </p:txBody>
      </p:sp>
      <p:sp>
        <p:nvSpPr>
          <p:cNvPr id="5" name="頁尾版面配置區 4">
            <a:extLst>
              <a:ext uri="{FF2B5EF4-FFF2-40B4-BE49-F238E27FC236}">
                <a16:creationId xmlns:a16="http://schemas.microsoft.com/office/drawing/2014/main" id="{0CF2D894-DD66-4D0C-B0BF-3936465D61E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7FFDC95-6637-4AA4-B75A-6E388A067033}"/>
              </a:ext>
            </a:extLst>
          </p:cNvPr>
          <p:cNvSpPr>
            <a:spLocks noGrp="1"/>
          </p:cNvSpPr>
          <p:nvPr>
            <p:ph type="sldNum" sz="quarter" idx="12"/>
          </p:nvPr>
        </p:nvSpPr>
        <p:spPr/>
        <p:txBody>
          <a:body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161243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6CBF91-A3AA-4236-B0B0-1C2489728D73}"/>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E0583171-6518-4240-957E-5B0965A33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19D9B5F-345E-4C2D-8DEE-E6F9FC99D3AC}"/>
              </a:ext>
            </a:extLst>
          </p:cNvPr>
          <p:cNvSpPr>
            <a:spLocks noGrp="1"/>
          </p:cNvSpPr>
          <p:nvPr>
            <p:ph type="dt" sz="half" idx="10"/>
          </p:nvPr>
        </p:nvSpPr>
        <p:spPr/>
        <p:txBody>
          <a:bodyPr/>
          <a:lstStyle/>
          <a:p>
            <a:fld id="{972F238E-5660-4BF0-B612-3BEBC42B44EF}" type="datetimeFigureOut">
              <a:rPr lang="zh-TW" altLang="en-US" smtClean="0"/>
              <a:t>2024/4/23</a:t>
            </a:fld>
            <a:endParaRPr lang="zh-TW" altLang="en-US"/>
          </a:p>
        </p:txBody>
      </p:sp>
      <p:sp>
        <p:nvSpPr>
          <p:cNvPr id="5" name="頁尾版面配置區 4">
            <a:extLst>
              <a:ext uri="{FF2B5EF4-FFF2-40B4-BE49-F238E27FC236}">
                <a16:creationId xmlns:a16="http://schemas.microsoft.com/office/drawing/2014/main" id="{B87A2A00-1752-4592-8D35-9467494B10E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B2357A0-2C28-45AA-8811-B659CD839F96}"/>
              </a:ext>
            </a:extLst>
          </p:cNvPr>
          <p:cNvSpPr>
            <a:spLocks noGrp="1"/>
          </p:cNvSpPr>
          <p:nvPr>
            <p:ph type="sldNum" sz="quarter" idx="12"/>
          </p:nvPr>
        </p:nvSpPr>
        <p:spPr/>
        <p:txBody>
          <a:body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149606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5341B-BCDF-4BEC-96C9-9127C0DC7EE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E11FFED-D64A-4B5D-B3B5-3BEE1C06B9AD}"/>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5EEA1F9-B812-41A9-8C50-AD45CA96C65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7BB2417-4A79-4215-A0F7-2FD1A07BF4C1}"/>
              </a:ext>
            </a:extLst>
          </p:cNvPr>
          <p:cNvSpPr>
            <a:spLocks noGrp="1"/>
          </p:cNvSpPr>
          <p:nvPr>
            <p:ph type="dt" sz="half" idx="10"/>
          </p:nvPr>
        </p:nvSpPr>
        <p:spPr/>
        <p:txBody>
          <a:bodyPr/>
          <a:lstStyle/>
          <a:p>
            <a:fld id="{972F238E-5660-4BF0-B612-3BEBC42B44EF}" type="datetimeFigureOut">
              <a:rPr lang="zh-TW" altLang="en-US" smtClean="0"/>
              <a:t>2024/4/23</a:t>
            </a:fld>
            <a:endParaRPr lang="zh-TW" altLang="en-US"/>
          </a:p>
        </p:txBody>
      </p:sp>
      <p:sp>
        <p:nvSpPr>
          <p:cNvPr id="6" name="頁尾版面配置區 5">
            <a:extLst>
              <a:ext uri="{FF2B5EF4-FFF2-40B4-BE49-F238E27FC236}">
                <a16:creationId xmlns:a16="http://schemas.microsoft.com/office/drawing/2014/main" id="{5D0C74C3-537C-4ECC-A3EC-AF1CE249091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F0AB5CA-3D02-400B-9C2D-4F59671EF86A}"/>
              </a:ext>
            </a:extLst>
          </p:cNvPr>
          <p:cNvSpPr>
            <a:spLocks noGrp="1"/>
          </p:cNvSpPr>
          <p:nvPr>
            <p:ph type="sldNum" sz="quarter" idx="12"/>
          </p:nvPr>
        </p:nvSpPr>
        <p:spPr/>
        <p:txBody>
          <a:body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221415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F285D9-0993-414A-AFE0-F3B36FE2EC92}"/>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1F2AE94-0FB5-4D1D-8741-D129DC382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186538C6-5164-4362-B730-6DD51977A346}"/>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A914BF4B-645D-4D1B-AF76-F90751B105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9FC0B003-69B1-46BD-8674-486FDD9EB47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F7D83AF-6696-4A2B-ADAD-7D53602BA3DD}"/>
              </a:ext>
            </a:extLst>
          </p:cNvPr>
          <p:cNvSpPr>
            <a:spLocks noGrp="1"/>
          </p:cNvSpPr>
          <p:nvPr>
            <p:ph type="dt" sz="half" idx="10"/>
          </p:nvPr>
        </p:nvSpPr>
        <p:spPr/>
        <p:txBody>
          <a:bodyPr/>
          <a:lstStyle/>
          <a:p>
            <a:fld id="{972F238E-5660-4BF0-B612-3BEBC42B44EF}" type="datetimeFigureOut">
              <a:rPr lang="zh-TW" altLang="en-US" smtClean="0"/>
              <a:t>2024/4/23</a:t>
            </a:fld>
            <a:endParaRPr lang="zh-TW" altLang="en-US"/>
          </a:p>
        </p:txBody>
      </p:sp>
      <p:sp>
        <p:nvSpPr>
          <p:cNvPr id="8" name="頁尾版面配置區 7">
            <a:extLst>
              <a:ext uri="{FF2B5EF4-FFF2-40B4-BE49-F238E27FC236}">
                <a16:creationId xmlns:a16="http://schemas.microsoft.com/office/drawing/2014/main" id="{14D89FC8-9522-4641-BA88-9329925365B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E9CEBD10-2A87-4F52-89C6-8E26D161729B}"/>
              </a:ext>
            </a:extLst>
          </p:cNvPr>
          <p:cNvSpPr>
            <a:spLocks noGrp="1"/>
          </p:cNvSpPr>
          <p:nvPr>
            <p:ph type="sldNum" sz="quarter" idx="12"/>
          </p:nvPr>
        </p:nvSpPr>
        <p:spPr/>
        <p:txBody>
          <a:body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397280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39E2E5-8529-481D-BBDC-0A224EC8283D}"/>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1F5D0CDD-0053-4AF7-AA69-BEEACD4D5E17}"/>
              </a:ext>
            </a:extLst>
          </p:cNvPr>
          <p:cNvSpPr>
            <a:spLocks noGrp="1"/>
          </p:cNvSpPr>
          <p:nvPr>
            <p:ph type="dt" sz="half" idx="10"/>
          </p:nvPr>
        </p:nvSpPr>
        <p:spPr/>
        <p:txBody>
          <a:bodyPr/>
          <a:lstStyle/>
          <a:p>
            <a:fld id="{972F238E-5660-4BF0-B612-3BEBC42B44EF}" type="datetimeFigureOut">
              <a:rPr lang="zh-TW" altLang="en-US" smtClean="0"/>
              <a:t>2024/4/23</a:t>
            </a:fld>
            <a:endParaRPr lang="zh-TW" altLang="en-US"/>
          </a:p>
        </p:txBody>
      </p:sp>
      <p:sp>
        <p:nvSpPr>
          <p:cNvPr id="4" name="頁尾版面配置區 3">
            <a:extLst>
              <a:ext uri="{FF2B5EF4-FFF2-40B4-BE49-F238E27FC236}">
                <a16:creationId xmlns:a16="http://schemas.microsoft.com/office/drawing/2014/main" id="{B13B6070-57A5-450C-B371-8831F43D6ED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E23D2EC-D652-498E-95DD-6C0B9DF70117}"/>
              </a:ext>
            </a:extLst>
          </p:cNvPr>
          <p:cNvSpPr>
            <a:spLocks noGrp="1"/>
          </p:cNvSpPr>
          <p:nvPr>
            <p:ph type="sldNum" sz="quarter" idx="12"/>
          </p:nvPr>
        </p:nvSpPr>
        <p:spPr/>
        <p:txBody>
          <a:body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128930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BA60955-9234-4DF7-A352-70B2AF90B5C5}"/>
              </a:ext>
            </a:extLst>
          </p:cNvPr>
          <p:cNvSpPr>
            <a:spLocks noGrp="1"/>
          </p:cNvSpPr>
          <p:nvPr>
            <p:ph type="dt" sz="half" idx="10"/>
          </p:nvPr>
        </p:nvSpPr>
        <p:spPr/>
        <p:txBody>
          <a:bodyPr/>
          <a:lstStyle/>
          <a:p>
            <a:fld id="{972F238E-5660-4BF0-B612-3BEBC42B44EF}" type="datetimeFigureOut">
              <a:rPr lang="zh-TW" altLang="en-US" smtClean="0"/>
              <a:t>2024/4/23</a:t>
            </a:fld>
            <a:endParaRPr lang="zh-TW" altLang="en-US"/>
          </a:p>
        </p:txBody>
      </p:sp>
      <p:sp>
        <p:nvSpPr>
          <p:cNvPr id="3" name="頁尾版面配置區 2">
            <a:extLst>
              <a:ext uri="{FF2B5EF4-FFF2-40B4-BE49-F238E27FC236}">
                <a16:creationId xmlns:a16="http://schemas.microsoft.com/office/drawing/2014/main" id="{A8E95560-C352-4A97-B457-62D5A651F3A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423B11B0-BC4A-4BEA-B151-061171FA8545}"/>
              </a:ext>
            </a:extLst>
          </p:cNvPr>
          <p:cNvSpPr>
            <a:spLocks noGrp="1"/>
          </p:cNvSpPr>
          <p:nvPr>
            <p:ph type="sldNum" sz="quarter" idx="12"/>
          </p:nvPr>
        </p:nvSpPr>
        <p:spPr/>
        <p:txBody>
          <a:body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211362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565E95-5B41-427B-A381-075CF9F5F09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9B0FAA69-EDA1-4A55-9CFB-762C0D9D4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3CDBA89-31C6-476F-97B2-CE77B4575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CA46D78-084E-4CA5-81B7-84312784B53E}"/>
              </a:ext>
            </a:extLst>
          </p:cNvPr>
          <p:cNvSpPr>
            <a:spLocks noGrp="1"/>
          </p:cNvSpPr>
          <p:nvPr>
            <p:ph type="dt" sz="half" idx="10"/>
          </p:nvPr>
        </p:nvSpPr>
        <p:spPr/>
        <p:txBody>
          <a:bodyPr/>
          <a:lstStyle/>
          <a:p>
            <a:fld id="{972F238E-5660-4BF0-B612-3BEBC42B44EF}" type="datetimeFigureOut">
              <a:rPr lang="zh-TW" altLang="en-US" smtClean="0"/>
              <a:t>2024/4/23</a:t>
            </a:fld>
            <a:endParaRPr lang="zh-TW" altLang="en-US"/>
          </a:p>
        </p:txBody>
      </p:sp>
      <p:sp>
        <p:nvSpPr>
          <p:cNvPr id="6" name="頁尾版面配置區 5">
            <a:extLst>
              <a:ext uri="{FF2B5EF4-FFF2-40B4-BE49-F238E27FC236}">
                <a16:creationId xmlns:a16="http://schemas.microsoft.com/office/drawing/2014/main" id="{B311EFB2-12E9-442C-B6EA-171B71F4094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E4CFA9C-13F7-4A78-9E0B-0C1A0D2B30EB}"/>
              </a:ext>
            </a:extLst>
          </p:cNvPr>
          <p:cNvSpPr>
            <a:spLocks noGrp="1"/>
          </p:cNvSpPr>
          <p:nvPr>
            <p:ph type="sldNum" sz="quarter" idx="12"/>
          </p:nvPr>
        </p:nvSpPr>
        <p:spPr/>
        <p:txBody>
          <a:body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221499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C39D1A-551C-410F-9052-ABF2F2D22E0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ACE60C57-6E4E-4D69-87AD-FD2952AE14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C358BD22-C1FC-4570-B1D5-C37D85D50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1925C18-BE65-4613-88A7-0B5DAD33849B}"/>
              </a:ext>
            </a:extLst>
          </p:cNvPr>
          <p:cNvSpPr>
            <a:spLocks noGrp="1"/>
          </p:cNvSpPr>
          <p:nvPr>
            <p:ph type="dt" sz="half" idx="10"/>
          </p:nvPr>
        </p:nvSpPr>
        <p:spPr/>
        <p:txBody>
          <a:bodyPr/>
          <a:lstStyle/>
          <a:p>
            <a:fld id="{972F238E-5660-4BF0-B612-3BEBC42B44EF}" type="datetimeFigureOut">
              <a:rPr lang="zh-TW" altLang="en-US" smtClean="0"/>
              <a:t>2024/4/23</a:t>
            </a:fld>
            <a:endParaRPr lang="zh-TW" altLang="en-US"/>
          </a:p>
        </p:txBody>
      </p:sp>
      <p:sp>
        <p:nvSpPr>
          <p:cNvPr id="6" name="頁尾版面配置區 5">
            <a:extLst>
              <a:ext uri="{FF2B5EF4-FFF2-40B4-BE49-F238E27FC236}">
                <a16:creationId xmlns:a16="http://schemas.microsoft.com/office/drawing/2014/main" id="{DE33AE38-5138-4E6D-A616-59E7FC37B03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2DFDD9E-5C78-4CFF-9AD4-90D12A917B98}"/>
              </a:ext>
            </a:extLst>
          </p:cNvPr>
          <p:cNvSpPr>
            <a:spLocks noGrp="1"/>
          </p:cNvSpPr>
          <p:nvPr>
            <p:ph type="sldNum" sz="quarter" idx="12"/>
          </p:nvPr>
        </p:nvSpPr>
        <p:spPr/>
        <p:txBody>
          <a:body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306808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F8B7359-D03B-4979-A8D7-C455C89C5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B3E6461-F265-451A-B57C-17ACAA3A7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F43841D-039C-44C3-80E7-7DCBB1975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F238E-5660-4BF0-B612-3BEBC42B44EF}" type="datetimeFigureOut">
              <a:rPr lang="zh-TW" altLang="en-US" smtClean="0"/>
              <a:t>2024/4/23</a:t>
            </a:fld>
            <a:endParaRPr lang="zh-TW" altLang="en-US"/>
          </a:p>
        </p:txBody>
      </p:sp>
      <p:sp>
        <p:nvSpPr>
          <p:cNvPr id="5" name="頁尾版面配置區 4">
            <a:extLst>
              <a:ext uri="{FF2B5EF4-FFF2-40B4-BE49-F238E27FC236}">
                <a16:creationId xmlns:a16="http://schemas.microsoft.com/office/drawing/2014/main" id="{F0AE0B98-A961-4355-AE20-D994D08E5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C3326568-5211-46BD-9AF0-A6BE3E777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9463F-40AA-4B85-BF7A-0ABD55FE68F9}" type="slidenum">
              <a:rPr lang="zh-TW" altLang="en-US" smtClean="0"/>
              <a:t>‹#›</a:t>
            </a:fld>
            <a:endParaRPr lang="zh-TW" altLang="en-US"/>
          </a:p>
        </p:txBody>
      </p:sp>
    </p:spTree>
    <p:extLst>
      <p:ext uri="{BB962C8B-B14F-4D97-AF65-F5344CB8AC3E}">
        <p14:creationId xmlns:p14="http://schemas.microsoft.com/office/powerpoint/2010/main" val="1324065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mcws.chc.edu.tw/posts/432" TargetMode="External"/><Relationship Id="rId3" Type="http://schemas.openxmlformats.org/officeDocument/2006/relationships/hyperlink" Target="https://zh.wikipedia.org/zh-tw/921%E5%A4%A7%E5%9C%B0%E9%9C%87#/media/File:990921%EC%A4%91%EC%95%99119%EA%B5%AC%EC%A1%B0%EB%B3%B8%EB%B6%80_%EB%8C%80%EB%A7%8C_921_%EB%8C%80%EC%A7%80%EC%A7%84_%EC%B6%9C%EB%8F%991.jpg" TargetMode="External"/><Relationship Id="rId7" Type="http://schemas.openxmlformats.org/officeDocument/2006/relationships/hyperlink" Target="https://www.sogi.com.tw/articles/pws/6255738" TargetMode="External"/><Relationship Id="rId2" Type="http://schemas.openxmlformats.org/officeDocument/2006/relationships/hyperlink" Target="https://matsunature.home.blog/2019/11/01/921%E5%9C%B0%E9%9C%87%EF%BC%8F%E6%94%9D%E5%BD%B1%E5%BD%B1%E7%89%87%E5%9B%9E%E9%A1%A7/" TargetMode="External"/><Relationship Id="rId1" Type="http://schemas.openxmlformats.org/officeDocument/2006/relationships/slideLayout" Target="../slideLayouts/slideLayout2.xml"/><Relationship Id="rId6" Type="http://schemas.openxmlformats.org/officeDocument/2006/relationships/hyperlink" Target="https://www.epochtimes.com/b5/22/4/13/n13710275.htm" TargetMode="External"/><Relationship Id="rId11" Type="http://schemas.openxmlformats.org/officeDocument/2006/relationships/image" Target="../media/image10.png"/><Relationship Id="rId5" Type="http://schemas.openxmlformats.org/officeDocument/2006/relationships/hyperlink" Target="https://www.bbc.com/ukchina/trad/vert-fut-41085628" TargetMode="External"/><Relationship Id="rId10" Type="http://schemas.openxmlformats.org/officeDocument/2006/relationships/hyperlink" Target="https://www.cw.com.tw/article/5096889" TargetMode="External"/><Relationship Id="rId4" Type="http://schemas.openxmlformats.org/officeDocument/2006/relationships/hyperlink" Target="https://homepage.ntu.edu.tw/~tengls/geo-info_earthquake.htm" TargetMode="External"/><Relationship Id="rId9" Type="http://schemas.openxmlformats.org/officeDocument/2006/relationships/hyperlink" Target="https://scweb.cwb.gov.tw/earthquake/Page.aspx?ItemId=10&amp;NId=48&amp;loc=t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D5E59A5B-E51E-434F-85A9-0A8E221C41D5}"/>
              </a:ext>
            </a:extLst>
          </p:cNvPr>
          <p:cNvSpPr txBox="1"/>
          <p:nvPr/>
        </p:nvSpPr>
        <p:spPr>
          <a:xfrm>
            <a:off x="0" y="-2191657"/>
            <a:ext cx="12192000" cy="8148562"/>
          </a:xfrm>
          <a:prstGeom prst="rect">
            <a:avLst/>
          </a:prstGeom>
          <a:noFill/>
        </p:spPr>
        <p:txBody>
          <a:bodyPr wrap="none" rtlCol="0">
            <a:prstTxWarp prst="textWave1">
              <a:avLst>
                <a:gd name="adj1" fmla="val 12500"/>
                <a:gd name="adj2" fmla="val -119"/>
              </a:avLst>
            </a:prstTxWarp>
            <a:spAutoFit/>
          </a:bodyPr>
          <a:lstStyle/>
          <a:p>
            <a:pPr algn="ctr"/>
            <a:r>
              <a:rPr lang="en-US" altLang="zh-TW" sz="2000" dirty="0">
                <a:blipFill>
                  <a:blip r:embed="rId2"/>
                  <a:stretch>
                    <a:fillRect/>
                  </a:stretch>
                </a:blipFill>
              </a:rPr>
              <a:t>--------------</a:t>
            </a:r>
            <a:endParaRPr lang="zh-TW" altLang="en-US" sz="2000" dirty="0">
              <a:blipFill>
                <a:blip r:embed="rId2"/>
                <a:stretch>
                  <a:fillRect/>
                </a:stretch>
              </a:blipFill>
            </a:endParaRPr>
          </a:p>
        </p:txBody>
      </p:sp>
      <p:sp>
        <p:nvSpPr>
          <p:cNvPr id="11" name="文字方塊 10">
            <a:extLst>
              <a:ext uri="{FF2B5EF4-FFF2-40B4-BE49-F238E27FC236}">
                <a16:creationId xmlns:a16="http://schemas.microsoft.com/office/drawing/2014/main" id="{938F40F2-E809-4AC7-A182-6D0AF44C9CD7}"/>
              </a:ext>
            </a:extLst>
          </p:cNvPr>
          <p:cNvSpPr txBox="1"/>
          <p:nvPr/>
        </p:nvSpPr>
        <p:spPr>
          <a:xfrm>
            <a:off x="1494970" y="4517277"/>
            <a:ext cx="5943600" cy="1323439"/>
          </a:xfrm>
          <a:prstGeom prst="rect">
            <a:avLst/>
          </a:prstGeom>
          <a:noFill/>
        </p:spPr>
        <p:txBody>
          <a:bodyPr wrap="square" rtlCol="0">
            <a:spAutoFit/>
          </a:bodyPr>
          <a:lstStyle/>
          <a:p>
            <a:r>
              <a:rPr lang="zh-TW" altLang="en-US" sz="8000" dirty="0">
                <a:latin typeface="標楷體" panose="03000509000000000000" pitchFamily="65" charset="-120"/>
                <a:ea typeface="標楷體" panose="03000509000000000000" pitchFamily="65" charset="-120"/>
              </a:rPr>
              <a:t>地震</a:t>
            </a:r>
          </a:p>
        </p:txBody>
      </p:sp>
      <p:sp>
        <p:nvSpPr>
          <p:cNvPr id="12" name="文字方塊 11">
            <a:extLst>
              <a:ext uri="{FF2B5EF4-FFF2-40B4-BE49-F238E27FC236}">
                <a16:creationId xmlns:a16="http://schemas.microsoft.com/office/drawing/2014/main" id="{A072E410-01FD-4685-9F5E-D408FFADA321}"/>
              </a:ext>
            </a:extLst>
          </p:cNvPr>
          <p:cNvSpPr txBox="1"/>
          <p:nvPr/>
        </p:nvSpPr>
        <p:spPr>
          <a:xfrm>
            <a:off x="1494970" y="5630279"/>
            <a:ext cx="3081293" cy="769441"/>
          </a:xfrm>
          <a:prstGeom prst="rect">
            <a:avLst/>
          </a:prstGeom>
          <a:noFill/>
        </p:spPr>
        <p:txBody>
          <a:bodyPr wrap="none" rtlCol="0">
            <a:spAutoFit/>
          </a:bodyPr>
          <a:lstStyle/>
          <a:p>
            <a:r>
              <a:rPr lang="en-US" altLang="zh-TW" sz="4400" dirty="0">
                <a:latin typeface="Bahnschrift" panose="020B0502040204020203" pitchFamily="34" charset="0"/>
              </a:rPr>
              <a:t>Earthquake</a:t>
            </a:r>
            <a:endParaRPr lang="zh-TW" altLang="en-US" sz="4400" dirty="0">
              <a:latin typeface="Bahnschrift" panose="020B0502040204020203" pitchFamily="34" charset="0"/>
            </a:endParaRPr>
          </a:p>
        </p:txBody>
      </p:sp>
    </p:spTree>
    <p:extLst>
      <p:ext uri="{BB962C8B-B14F-4D97-AF65-F5344CB8AC3E}">
        <p14:creationId xmlns:p14="http://schemas.microsoft.com/office/powerpoint/2010/main" val="367232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B9DEC0-A62B-4D33-937C-DEF73451E2BA}"/>
              </a:ext>
            </a:extLst>
          </p:cNvPr>
          <p:cNvSpPr>
            <a:spLocks noGrp="1"/>
          </p:cNvSpPr>
          <p:nvPr>
            <p:ph type="title"/>
          </p:nvPr>
        </p:nvSpPr>
        <p:spPr/>
        <p:txBody>
          <a:bodyPr>
            <a:normAutofit/>
          </a:bodyPr>
          <a:lstStyle/>
          <a:p>
            <a:r>
              <a:rPr lang="zh-TW" altLang="en-US" sz="7200" dirty="0">
                <a:latin typeface="標楷體" panose="03000509000000000000" pitchFamily="65" charset="-120"/>
                <a:ea typeface="標楷體" panose="03000509000000000000" pitchFamily="65" charset="-120"/>
              </a:rPr>
              <a:t>目次</a:t>
            </a:r>
          </a:p>
        </p:txBody>
      </p:sp>
      <p:sp>
        <p:nvSpPr>
          <p:cNvPr id="3" name="內容版面配置區 2">
            <a:extLst>
              <a:ext uri="{FF2B5EF4-FFF2-40B4-BE49-F238E27FC236}">
                <a16:creationId xmlns:a16="http://schemas.microsoft.com/office/drawing/2014/main" id="{85CC3CD5-C349-4D79-9C69-E5D4E6BB78CF}"/>
              </a:ext>
            </a:extLst>
          </p:cNvPr>
          <p:cNvSpPr>
            <a:spLocks noGrp="1"/>
          </p:cNvSpPr>
          <p:nvPr>
            <p:ph idx="1"/>
          </p:nvPr>
        </p:nvSpPr>
        <p:spPr/>
        <p:txBody>
          <a:bodyPr>
            <a:normAutofit/>
          </a:bodyPr>
          <a:lstStyle/>
          <a:p>
            <a:pPr marL="0" indent="0">
              <a:buNone/>
            </a:pPr>
            <a:r>
              <a:rPr lang="zh-TW" altLang="en-US" b="1" kern="100" dirty="0">
                <a:solidFill>
                  <a:srgbClr val="000000"/>
                </a:solidFill>
                <a:latin typeface="+mj-lt"/>
                <a:ea typeface="+mj-ea"/>
                <a:cs typeface="Times New Roman" panose="02020603050405020304" pitchFamily="18" charset="0"/>
                <a:hlinkClick r:id="rId2" action="ppaction://hlinksldjump"/>
              </a:rPr>
              <a:t>第一章 </a:t>
            </a:r>
            <a:r>
              <a:rPr lang="en-US" altLang="zh-TW" b="1" kern="100" dirty="0">
                <a:solidFill>
                  <a:srgbClr val="000000"/>
                </a:solidFill>
                <a:latin typeface="+mj-lt"/>
                <a:ea typeface="+mj-ea"/>
                <a:cs typeface="Times New Roman" panose="02020603050405020304" pitchFamily="18" charset="0"/>
                <a:hlinkClick r:id="rId2" action="ppaction://hlinksldjump"/>
              </a:rPr>
              <a:t>:</a:t>
            </a:r>
            <a:r>
              <a:rPr lang="zh-TW" altLang="en-US" b="1" kern="100" dirty="0">
                <a:solidFill>
                  <a:srgbClr val="000000"/>
                </a:solidFill>
                <a:latin typeface="+mj-lt"/>
                <a:ea typeface="+mj-ea"/>
                <a:cs typeface="Times New Roman" panose="02020603050405020304" pitchFamily="18" charset="0"/>
                <a:hlinkClick r:id="rId2" action="ppaction://hlinksldjump"/>
              </a:rPr>
              <a:t> </a:t>
            </a:r>
            <a:r>
              <a:rPr lang="zh-TW" altLang="zh-TW" b="1" kern="100" dirty="0">
                <a:solidFill>
                  <a:srgbClr val="000000"/>
                </a:solidFill>
                <a:effectLst/>
                <a:latin typeface="+mj-lt"/>
                <a:ea typeface="+mj-ea"/>
                <a:cs typeface="Times New Roman" panose="02020603050405020304" pitchFamily="18" charset="0"/>
                <a:hlinkClick r:id="rId2" action="ppaction://hlinksldjump"/>
              </a:rPr>
              <a:t>地震的主要成因及其造成之災害</a:t>
            </a:r>
            <a:br>
              <a:rPr lang="en-US" altLang="zh-TW" b="1" kern="100" dirty="0">
                <a:solidFill>
                  <a:srgbClr val="000000"/>
                </a:solidFill>
                <a:effectLst/>
                <a:latin typeface="+mj-lt"/>
                <a:ea typeface="+mj-ea"/>
                <a:cs typeface="Times New Roman" panose="02020603050405020304" pitchFamily="18" charset="0"/>
              </a:rPr>
            </a:br>
            <a:br>
              <a:rPr lang="en-US" altLang="zh-TW" b="1" kern="100" dirty="0">
                <a:solidFill>
                  <a:srgbClr val="000000"/>
                </a:solidFill>
                <a:effectLst/>
                <a:latin typeface="+mj-lt"/>
                <a:ea typeface="+mj-ea"/>
                <a:cs typeface="Times New Roman" panose="02020603050405020304" pitchFamily="18" charset="0"/>
              </a:rPr>
            </a:br>
            <a:r>
              <a:rPr lang="zh-TW" altLang="en-US" b="1" kern="100" dirty="0">
                <a:solidFill>
                  <a:srgbClr val="000000"/>
                </a:solidFill>
                <a:latin typeface="+mj-lt"/>
                <a:ea typeface="+mj-ea"/>
                <a:cs typeface="Times New Roman" panose="02020603050405020304" pitchFamily="18" charset="0"/>
                <a:hlinkClick r:id="rId2" action="ppaction://hlinksldjump"/>
              </a:rPr>
              <a:t>第二章 </a:t>
            </a:r>
            <a:r>
              <a:rPr lang="en-US" altLang="zh-TW" b="1" kern="100" dirty="0">
                <a:solidFill>
                  <a:srgbClr val="000000"/>
                </a:solidFill>
                <a:latin typeface="+mj-lt"/>
                <a:ea typeface="+mj-ea"/>
                <a:cs typeface="Times New Roman" panose="02020603050405020304" pitchFamily="18" charset="0"/>
                <a:hlinkClick r:id="rId2" action="ppaction://hlinksldjump"/>
              </a:rPr>
              <a:t>:</a:t>
            </a:r>
            <a:r>
              <a:rPr lang="zh-TW" altLang="zh-TW" b="1" kern="100" dirty="0">
                <a:solidFill>
                  <a:srgbClr val="000000"/>
                </a:solidFill>
                <a:effectLst/>
                <a:latin typeface="+mj-ea"/>
                <a:ea typeface="+mj-ea"/>
                <a:cs typeface="Times New Roman" panose="02020603050405020304" pitchFamily="18" charset="0"/>
                <a:hlinkClick r:id="rId2" action="ppaction://hlinksldjump"/>
              </a:rPr>
              <a:t>中央氣象署對地震消息的發布途徑</a:t>
            </a:r>
            <a:br>
              <a:rPr lang="en-US" altLang="zh-TW" b="1" dirty="0">
                <a:latin typeface="+mj-lt"/>
                <a:ea typeface="+mj-ea"/>
              </a:rPr>
            </a:br>
            <a:br>
              <a:rPr lang="en-US" altLang="zh-TW" b="1" dirty="0">
                <a:latin typeface="+mj-lt"/>
                <a:ea typeface="+mj-ea"/>
              </a:rPr>
            </a:br>
            <a:r>
              <a:rPr lang="zh-TW" altLang="en-US" b="1" kern="100" dirty="0">
                <a:solidFill>
                  <a:srgbClr val="000000"/>
                </a:solidFill>
                <a:latin typeface="+mj-lt"/>
                <a:ea typeface="+mj-ea"/>
                <a:cs typeface="Times New Roman" panose="02020603050405020304" pitchFamily="18" charset="0"/>
                <a:hlinkClick r:id="rId3" action="ppaction://hlinksldjump"/>
              </a:rPr>
              <a:t>第三章 </a:t>
            </a:r>
            <a:r>
              <a:rPr lang="en-US" altLang="zh-TW" b="1" kern="100" dirty="0">
                <a:solidFill>
                  <a:srgbClr val="000000"/>
                </a:solidFill>
                <a:latin typeface="+mj-lt"/>
                <a:ea typeface="+mj-ea"/>
                <a:cs typeface="Times New Roman" panose="02020603050405020304" pitchFamily="18" charset="0"/>
                <a:hlinkClick r:id="rId3" action="ppaction://hlinksldjump"/>
              </a:rPr>
              <a:t>:</a:t>
            </a:r>
            <a:r>
              <a:rPr lang="zh-TW" altLang="en-US" b="1" kern="100" dirty="0">
                <a:solidFill>
                  <a:srgbClr val="000000"/>
                </a:solidFill>
                <a:latin typeface="+mj-lt"/>
                <a:ea typeface="+mj-ea"/>
                <a:cs typeface="Times New Roman" panose="02020603050405020304" pitchFamily="18" charset="0"/>
                <a:hlinkClick r:id="rId3" action="ppaction://hlinksldjump"/>
              </a:rPr>
              <a:t> 地震觀測站之作用</a:t>
            </a:r>
            <a:br>
              <a:rPr lang="en-US" altLang="zh-TW" b="1" dirty="0">
                <a:latin typeface="+mj-lt"/>
                <a:ea typeface="+mj-ea"/>
              </a:rPr>
            </a:br>
            <a:br>
              <a:rPr lang="en-US" altLang="zh-TW" b="1" dirty="0">
                <a:latin typeface="+mj-lt"/>
                <a:ea typeface="+mj-ea"/>
              </a:rPr>
            </a:br>
            <a:r>
              <a:rPr lang="zh-TW" altLang="en-US" b="1" kern="100" dirty="0">
                <a:solidFill>
                  <a:srgbClr val="000000"/>
                </a:solidFill>
                <a:latin typeface="+mj-lt"/>
                <a:ea typeface="+mj-ea"/>
                <a:cs typeface="Times New Roman" panose="02020603050405020304" pitchFamily="18" charset="0"/>
                <a:hlinkClick r:id="rId4" action="ppaction://hlinksldjump"/>
              </a:rPr>
              <a:t>第四章 </a:t>
            </a:r>
            <a:r>
              <a:rPr lang="en-US" altLang="zh-TW" b="1" kern="100" dirty="0">
                <a:solidFill>
                  <a:srgbClr val="000000"/>
                </a:solidFill>
                <a:latin typeface="+mj-lt"/>
                <a:ea typeface="+mj-ea"/>
                <a:cs typeface="Times New Roman" panose="02020603050405020304" pitchFamily="18" charset="0"/>
                <a:hlinkClick r:id="rId4" action="ppaction://hlinksldjump"/>
              </a:rPr>
              <a:t>:</a:t>
            </a:r>
            <a:r>
              <a:rPr lang="zh-TW" altLang="zh-TW" b="1" kern="100" dirty="0">
                <a:solidFill>
                  <a:srgbClr val="000000"/>
                </a:solidFill>
                <a:effectLst/>
                <a:latin typeface="+mj-ea"/>
                <a:ea typeface="+mj-ea"/>
                <a:cs typeface="Times New Roman" panose="02020603050405020304" pitchFamily="18" charset="0"/>
                <a:hlinkClick r:id="rId4" action="ppaction://hlinksldjump"/>
              </a:rPr>
              <a:t>對地震防災應變措施</a:t>
            </a:r>
            <a:br>
              <a:rPr lang="en-US" altLang="zh-TW" b="1" dirty="0">
                <a:latin typeface="+mj-ea"/>
                <a:ea typeface="+mj-ea"/>
              </a:rPr>
            </a:br>
            <a:br>
              <a:rPr lang="en-US" altLang="zh-TW" b="1" dirty="0">
                <a:latin typeface="+mj-ea"/>
                <a:ea typeface="+mj-ea"/>
              </a:rPr>
            </a:br>
            <a:r>
              <a:rPr lang="zh-TW" altLang="en-US" b="1" dirty="0">
                <a:latin typeface="+mj-lt"/>
                <a:ea typeface="+mj-ea"/>
                <a:hlinkClick r:id="rId5" action="ppaction://hlinksldjump"/>
              </a:rPr>
              <a:t>第五章</a:t>
            </a:r>
            <a:r>
              <a:rPr lang="en-US" altLang="zh-TW" b="1" dirty="0">
                <a:latin typeface="+mj-lt"/>
                <a:ea typeface="+mj-ea"/>
                <a:hlinkClick r:id="rId5" action="ppaction://hlinksldjump"/>
              </a:rPr>
              <a:t> : </a:t>
            </a:r>
            <a:r>
              <a:rPr lang="zh-TW" altLang="en-US" b="1" dirty="0">
                <a:latin typeface="+mj-lt"/>
                <a:ea typeface="+mj-ea"/>
                <a:hlinkClick r:id="rId5" action="ppaction://hlinksldjump"/>
              </a:rPr>
              <a:t>總結與心得</a:t>
            </a:r>
            <a:endParaRPr lang="zh-TW" altLang="en-US" b="1" dirty="0">
              <a:latin typeface="+mj-lt"/>
              <a:ea typeface="+mj-ea"/>
            </a:endParaRPr>
          </a:p>
        </p:txBody>
      </p:sp>
      <p:sp>
        <p:nvSpPr>
          <p:cNvPr id="6" name="等腰三角形 5">
            <a:extLst>
              <a:ext uri="{FF2B5EF4-FFF2-40B4-BE49-F238E27FC236}">
                <a16:creationId xmlns:a16="http://schemas.microsoft.com/office/drawing/2014/main" id="{4A2D5DA3-A020-4F1D-AABC-013D43E6505B}"/>
              </a:ext>
            </a:extLst>
          </p:cNvPr>
          <p:cNvSpPr/>
          <p:nvPr/>
        </p:nvSpPr>
        <p:spPr>
          <a:xfrm>
            <a:off x="6386285" y="-1132114"/>
            <a:ext cx="11683999" cy="7990114"/>
          </a:xfrm>
          <a:prstGeom prst="triangle">
            <a:avLst/>
          </a:prstGeom>
          <a:blipFill>
            <a:blip r:embed="rId6"/>
            <a:stretch>
              <a:fillRect l="-277" t="317" r="277" b="317"/>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blipFill>
                <a:blip r:embed="rId6"/>
                <a:stretch>
                  <a:fillRect/>
                </a:stretch>
              </a:blipFill>
            </a:endParaRPr>
          </a:p>
        </p:txBody>
      </p:sp>
    </p:spTree>
    <p:extLst>
      <p:ext uri="{BB962C8B-B14F-4D97-AF65-F5344CB8AC3E}">
        <p14:creationId xmlns:p14="http://schemas.microsoft.com/office/powerpoint/2010/main" val="256765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C18A10-7B15-4042-8B80-C2E4D231930D}"/>
              </a:ext>
            </a:extLst>
          </p:cNvPr>
          <p:cNvSpPr>
            <a:spLocks noGrp="1"/>
          </p:cNvSpPr>
          <p:nvPr>
            <p:ph type="title"/>
          </p:nvPr>
        </p:nvSpPr>
        <p:spPr>
          <a:xfrm>
            <a:off x="272143" y="-1133"/>
            <a:ext cx="10515600" cy="1325563"/>
          </a:xfrm>
        </p:spPr>
        <p:txBody>
          <a:bodyPr>
            <a:normAutofit/>
          </a:bodyPr>
          <a:lstStyle/>
          <a:p>
            <a:r>
              <a:rPr lang="zh-TW" altLang="en-US" sz="5400" dirty="0">
                <a:latin typeface="標楷體" panose="03000509000000000000" pitchFamily="65" charset="-120"/>
                <a:ea typeface="標楷體" panose="03000509000000000000" pitchFamily="65" charset="-120"/>
              </a:rPr>
              <a:t>第一章 </a:t>
            </a:r>
            <a:r>
              <a:rPr lang="zh-TW" altLang="en-US" sz="4000" dirty="0">
                <a:solidFill>
                  <a:srgbClr val="0D0D0D"/>
                </a:solidFill>
                <a:effectLst/>
                <a:latin typeface="華康儷中黑(P)" panose="020B0500000000000000" pitchFamily="34" charset="-120"/>
                <a:ea typeface="華康儷中黑(P)" panose="020B0500000000000000" pitchFamily="34" charset="-120"/>
                <a:cs typeface="Segoe UI" panose="020B0502040204020203" pitchFamily="34" charset="0"/>
              </a:rPr>
              <a:t>常見地震成因</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64FB387A-1937-4FDE-839B-CF80605BCDE9}"/>
              </a:ext>
            </a:extLst>
          </p:cNvPr>
          <p:cNvSpPr>
            <a:spLocks noGrp="1"/>
          </p:cNvSpPr>
          <p:nvPr>
            <p:ph idx="1"/>
          </p:nvPr>
        </p:nvSpPr>
        <p:spPr>
          <a:xfrm>
            <a:off x="272143" y="785245"/>
            <a:ext cx="10515600" cy="4351338"/>
          </a:xfrm>
        </p:spPr>
        <p:txBody>
          <a:bodyPr>
            <a:normAutofit/>
          </a:bodyPr>
          <a:lstStyle/>
          <a:p>
            <a:pPr marL="0" indent="0">
              <a:buNone/>
            </a:pPr>
            <a:br>
              <a:rPr lang="en-US" altLang="zh-TW" sz="2400" dirty="0">
                <a:solidFill>
                  <a:srgbClr val="0D0D0D"/>
                </a:solidFill>
                <a:effectLst/>
                <a:latin typeface="華康儷中黑(P)" panose="020B0500000000000000" pitchFamily="34" charset="-120"/>
                <a:ea typeface="華康儷中黑(P)" panose="020B0500000000000000" pitchFamily="34" charset="-120"/>
                <a:cs typeface="Segoe UI" panose="020B0502040204020203" pitchFamily="34" charset="0"/>
              </a:rPr>
            </a:br>
            <a:r>
              <a:rPr lang="en-US" altLang="zh-TW" sz="3200" b="1" dirty="0">
                <a:solidFill>
                  <a:srgbClr val="0D0D0D"/>
                </a:solidFill>
                <a:effectLst/>
                <a:latin typeface="華康儷中黑(P)" panose="020B0500000000000000" pitchFamily="34" charset="-120"/>
                <a:ea typeface="華康儷中黑(P)" panose="020B0500000000000000" pitchFamily="34" charset="-120"/>
                <a:cs typeface="Segoe UI" panose="020B0502040204020203" pitchFamily="34" charset="0"/>
              </a:rPr>
              <a:t>1.</a:t>
            </a:r>
            <a:r>
              <a:rPr lang="zh-TW" altLang="zh-TW" sz="4000" dirty="0">
                <a:solidFill>
                  <a:srgbClr val="0D0D0D"/>
                </a:solidFill>
                <a:effectLst/>
                <a:latin typeface="華康儷中黑(P)" panose="020B0500000000000000" pitchFamily="34" charset="-120"/>
                <a:ea typeface="華康儷中黑(P)" panose="020B0500000000000000" pitchFamily="34" charset="-120"/>
                <a:cs typeface="Segoe UI" panose="020B0502040204020203" pitchFamily="34" charset="0"/>
              </a:rPr>
              <a:t>板塊運動</a:t>
            </a:r>
            <a:r>
              <a:rPr lang="en-US" altLang="zh-TW" sz="2400" dirty="0">
                <a:solidFill>
                  <a:srgbClr val="0D0D0D"/>
                </a:solidFill>
                <a:latin typeface="華康儷中黑(P)" panose="020B0500000000000000" pitchFamily="34" charset="-120"/>
                <a:ea typeface="華康儷中黑(P)" panose="020B0500000000000000" pitchFamily="34" charset="-120"/>
                <a:cs typeface="Segoe UI" panose="020B0502040204020203" pitchFamily="34" charset="0"/>
              </a:rPr>
              <a:t>(</a:t>
            </a:r>
            <a:r>
              <a:rPr lang="zh-TW" altLang="en-US" sz="2400" dirty="0">
                <a:solidFill>
                  <a:srgbClr val="0D0D0D"/>
                </a:solidFill>
                <a:latin typeface="華康儷中黑(P)" panose="020B0500000000000000" pitchFamily="34" charset="-120"/>
                <a:ea typeface="華康儷中黑(P)" panose="020B0500000000000000" pitchFamily="34" charset="-120"/>
                <a:cs typeface="Segoe UI" panose="020B0502040204020203" pitchFamily="34" charset="0"/>
              </a:rPr>
              <a:t>如右圖</a:t>
            </a:r>
            <a:r>
              <a:rPr lang="en-US" altLang="zh-TW" sz="2400" dirty="0">
                <a:solidFill>
                  <a:srgbClr val="0D0D0D"/>
                </a:solidFill>
                <a:latin typeface="華康儷中黑(P)" panose="020B0500000000000000" pitchFamily="34" charset="-120"/>
                <a:ea typeface="華康儷中黑(P)" panose="020B0500000000000000" pitchFamily="34" charset="-120"/>
                <a:cs typeface="Segoe UI" panose="020B0502040204020203" pitchFamily="34" charset="0"/>
              </a:rPr>
              <a:t>)</a:t>
            </a:r>
            <a:br>
              <a:rPr lang="en-US" altLang="zh-TW" sz="2400" dirty="0">
                <a:solidFill>
                  <a:srgbClr val="0D0D0D"/>
                </a:solidFill>
                <a:latin typeface="華康儷中黑(P)" panose="020B0500000000000000" pitchFamily="34" charset="-120"/>
                <a:ea typeface="華康儷中黑(P)" panose="020B0500000000000000" pitchFamily="34" charset="-120"/>
                <a:cs typeface="Segoe UI" panose="020B0502040204020203" pitchFamily="34" charset="0"/>
              </a:rPr>
            </a:br>
            <a:r>
              <a:rPr lang="zh-TW" altLang="zh-TW" sz="2000" b="1"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當板塊移動時，它們之間的摩擦會導致能量積累，最終</a:t>
            </a:r>
            <a:br>
              <a:rPr lang="en-US" altLang="zh-TW" sz="2000" b="1"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br>
            <a:r>
              <a:rPr lang="zh-TW" altLang="zh-TW" sz="2000" b="1"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在某一時刻釋放，產生地震</a:t>
            </a:r>
            <a:endParaRPr lang="zh-TW" altLang="en-US" sz="2000" b="1" dirty="0">
              <a:latin typeface="華康儷中黑(P)" panose="020B0500000000000000" pitchFamily="34" charset="-120"/>
              <a:ea typeface="華康儷中黑(P)" panose="020B0500000000000000" pitchFamily="34" charset="-120"/>
            </a:endParaRPr>
          </a:p>
        </p:txBody>
      </p:sp>
      <p:sp>
        <p:nvSpPr>
          <p:cNvPr id="9" name="矩形: 圓角 8">
            <a:extLst>
              <a:ext uri="{FF2B5EF4-FFF2-40B4-BE49-F238E27FC236}">
                <a16:creationId xmlns:a16="http://schemas.microsoft.com/office/drawing/2014/main" id="{75870404-43C2-4345-AEAB-80F21F5C57C2}"/>
              </a:ext>
            </a:extLst>
          </p:cNvPr>
          <p:cNvSpPr/>
          <p:nvPr/>
        </p:nvSpPr>
        <p:spPr>
          <a:xfrm>
            <a:off x="7884887" y="-33477"/>
            <a:ext cx="4034970" cy="2541134"/>
          </a:xfrm>
          <a:prstGeom prst="roundRect">
            <a:avLst/>
          </a:prstGeom>
          <a:blipFill>
            <a:blip r:embed="rId2"/>
            <a:stretch>
              <a:fillRect l="-2591" t="-4230" r="-2644" b="-40956"/>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25B1F5EB-1C8B-4D9E-B4A2-6ED1B7A75BE3}"/>
              </a:ext>
            </a:extLst>
          </p:cNvPr>
          <p:cNvSpPr txBox="1"/>
          <p:nvPr/>
        </p:nvSpPr>
        <p:spPr>
          <a:xfrm>
            <a:off x="272143" y="2214843"/>
            <a:ext cx="5057795" cy="1015663"/>
          </a:xfrm>
          <a:prstGeom prst="rect">
            <a:avLst/>
          </a:prstGeom>
          <a:noFill/>
        </p:spPr>
        <p:txBody>
          <a:bodyPr wrap="none" rtlCol="0">
            <a:spAutoFit/>
          </a:bodyPr>
          <a:lstStyle/>
          <a:p>
            <a:r>
              <a:rPr lang="en-US" altLang="zh-TW" sz="2800" b="1" dirty="0">
                <a:solidFill>
                  <a:srgbClr val="0D0D0D"/>
                </a:solidFill>
                <a:latin typeface="華康儷中黑(P)" panose="020B0500000000000000" pitchFamily="34" charset="-120"/>
                <a:ea typeface="華康儷中黑(P)" panose="020B0500000000000000" pitchFamily="34" charset="-120"/>
                <a:cs typeface="Segoe UI" panose="020B0502040204020203" pitchFamily="34" charset="0"/>
              </a:rPr>
              <a:t>2</a:t>
            </a:r>
            <a:r>
              <a:rPr lang="en-US" altLang="zh-TW" sz="2800" b="1" dirty="0">
                <a:solidFill>
                  <a:srgbClr val="0D0D0D"/>
                </a:solidFill>
                <a:effectLst/>
                <a:latin typeface="華康儷中黑(P)" panose="020B0500000000000000" pitchFamily="34" charset="-120"/>
                <a:ea typeface="華康儷中黑(P)" panose="020B0500000000000000" pitchFamily="34" charset="-120"/>
                <a:cs typeface="Segoe UI" panose="020B0502040204020203" pitchFamily="34" charset="0"/>
              </a:rPr>
              <a:t>.</a:t>
            </a:r>
            <a:r>
              <a:rPr lang="zh-TW" altLang="zh-TW" sz="4000" b="1" dirty="0">
                <a:solidFill>
                  <a:srgbClr val="0D0D0D"/>
                </a:solidFill>
                <a:effectLst/>
                <a:latin typeface="+mj-ea"/>
                <a:ea typeface="+mj-ea"/>
                <a:cs typeface="Segoe UI" panose="020B0502040204020203" pitchFamily="34" charset="0"/>
              </a:rPr>
              <a:t>火山活動</a:t>
            </a:r>
            <a:r>
              <a:rPr lang="en-US" altLang="zh-TW" sz="2000" dirty="0">
                <a:solidFill>
                  <a:srgbClr val="0D0D0D"/>
                </a:solidFill>
                <a:latin typeface="華康儷中黑(P)" panose="020B0500000000000000" pitchFamily="34" charset="-120"/>
                <a:ea typeface="華康儷中黑(P)" panose="020B0500000000000000" pitchFamily="34" charset="-120"/>
                <a:cs typeface="Segoe UI" panose="020B0502040204020203" pitchFamily="34" charset="0"/>
              </a:rPr>
              <a:t>(</a:t>
            </a:r>
            <a:r>
              <a:rPr lang="zh-TW" altLang="en-US" sz="2000" dirty="0">
                <a:solidFill>
                  <a:srgbClr val="0D0D0D"/>
                </a:solidFill>
                <a:latin typeface="華康儷中黑(P)" panose="020B0500000000000000" pitchFamily="34" charset="-120"/>
                <a:ea typeface="華康儷中黑(P)" panose="020B0500000000000000" pitchFamily="34" charset="-120"/>
                <a:cs typeface="Segoe UI" panose="020B0502040204020203" pitchFamily="34" charset="0"/>
              </a:rPr>
              <a:t>如右圖</a:t>
            </a:r>
            <a:r>
              <a:rPr lang="en-US" altLang="zh-TW" sz="2000" dirty="0">
                <a:solidFill>
                  <a:srgbClr val="0D0D0D"/>
                </a:solidFill>
                <a:latin typeface="華康儷中黑(P)" panose="020B0500000000000000" pitchFamily="34" charset="-120"/>
                <a:ea typeface="華康儷中黑(P)" panose="020B0500000000000000" pitchFamily="34" charset="-120"/>
                <a:cs typeface="Segoe UI" panose="020B0502040204020203" pitchFamily="34" charset="0"/>
              </a:rPr>
              <a:t>)</a:t>
            </a:r>
            <a:br>
              <a:rPr lang="en-US" altLang="zh-TW" sz="2000" dirty="0">
                <a:solidFill>
                  <a:srgbClr val="0D0D0D"/>
                </a:solidFill>
                <a:latin typeface="華康儷中黑(P)" panose="020B0500000000000000" pitchFamily="34" charset="-120"/>
                <a:ea typeface="華康儷中黑(P)" panose="020B0500000000000000" pitchFamily="34" charset="-120"/>
                <a:cs typeface="Segoe UI" panose="020B0502040204020203" pitchFamily="34" charset="0"/>
              </a:rPr>
            </a:br>
            <a:r>
              <a:rPr lang="zh-TW" altLang="zh-TW" sz="2000" b="1" dirty="0">
                <a:solidFill>
                  <a:srgbClr val="0D0D0D"/>
                </a:solidFill>
                <a:effectLst/>
                <a:latin typeface="Segoe UI" panose="020B0502040204020203" pitchFamily="34" charset="0"/>
                <a:ea typeface="新細明體" panose="02020500000000000000" pitchFamily="18" charset="-120"/>
                <a:cs typeface="Segoe UI" panose="020B0502040204020203" pitchFamily="34" charset="0"/>
              </a:rPr>
              <a:t>岩漿在地殼中移動時，可以導致地震震動。</a:t>
            </a:r>
            <a:endParaRPr lang="zh-TW" altLang="en-US" sz="2000" b="1" dirty="0"/>
          </a:p>
        </p:txBody>
      </p:sp>
      <p:sp>
        <p:nvSpPr>
          <p:cNvPr id="11" name="文字方塊 10">
            <a:extLst>
              <a:ext uri="{FF2B5EF4-FFF2-40B4-BE49-F238E27FC236}">
                <a16:creationId xmlns:a16="http://schemas.microsoft.com/office/drawing/2014/main" id="{13B9FC9D-F3BB-4306-B20B-537B8A524630}"/>
              </a:ext>
            </a:extLst>
          </p:cNvPr>
          <p:cNvSpPr txBox="1"/>
          <p:nvPr/>
        </p:nvSpPr>
        <p:spPr>
          <a:xfrm>
            <a:off x="5617028" y="2975428"/>
            <a:ext cx="914400" cy="914400"/>
          </a:xfrm>
          <a:prstGeom prst="rect">
            <a:avLst/>
          </a:prstGeom>
          <a:noFill/>
        </p:spPr>
        <p:txBody>
          <a:bodyPr wrap="square" rtlCol="0">
            <a:spAutoFit/>
          </a:bodyPr>
          <a:lstStyle/>
          <a:p>
            <a:endParaRPr lang="zh-TW" altLang="en-US" dirty="0"/>
          </a:p>
        </p:txBody>
      </p:sp>
      <p:sp>
        <p:nvSpPr>
          <p:cNvPr id="13" name="文字方塊 12">
            <a:extLst>
              <a:ext uri="{FF2B5EF4-FFF2-40B4-BE49-F238E27FC236}">
                <a16:creationId xmlns:a16="http://schemas.microsoft.com/office/drawing/2014/main" id="{DFABE09C-0827-4B13-9D9A-461C8D8542B1}"/>
              </a:ext>
            </a:extLst>
          </p:cNvPr>
          <p:cNvSpPr txBox="1"/>
          <p:nvPr/>
        </p:nvSpPr>
        <p:spPr>
          <a:xfrm>
            <a:off x="272143" y="4571330"/>
            <a:ext cx="8795657" cy="1938992"/>
          </a:xfrm>
          <a:prstGeom prst="rect">
            <a:avLst/>
          </a:prstGeom>
          <a:noFill/>
        </p:spPr>
        <p:txBody>
          <a:bodyPr wrap="square" rtlCol="0">
            <a:spAutoFit/>
          </a:bodyPr>
          <a:lstStyle/>
          <a:p>
            <a:pPr marL="342900" lvl="0" indent="-342900">
              <a:buFont typeface="+mj-lt"/>
              <a:buAutoNum type="arabicPeriod"/>
              <a:tabLst>
                <a:tab pos="457200" algn="l"/>
              </a:tabLst>
            </a:pPr>
            <a:r>
              <a:rPr lang="zh-TW" altLang="zh-TW" sz="4000" b="1" kern="0" dirty="0">
                <a:solidFill>
                  <a:srgbClr val="0D0D0D"/>
                </a:solidFill>
                <a:effectLst/>
                <a:latin typeface="+mj-ea"/>
                <a:ea typeface="+mj-ea"/>
                <a:cs typeface="Segoe UI" panose="020B0502040204020203" pitchFamily="34" charset="0"/>
              </a:rPr>
              <a:t>建築物損壞</a:t>
            </a:r>
            <a:r>
              <a:rPr lang="zh-TW" altLang="zh-TW" sz="2000" b="1" kern="0" dirty="0">
                <a:solidFill>
                  <a:srgbClr val="0D0D0D"/>
                </a:solidFill>
                <a:effectLst/>
                <a:latin typeface="+mj-ea"/>
                <a:ea typeface="+mj-ea"/>
                <a:cs typeface="Segoe UI" panose="020B0502040204020203" pitchFamily="34" charset="0"/>
              </a:rPr>
              <a:t>：地震震動可以導致建築物的倒塌。</a:t>
            </a:r>
            <a:endParaRPr lang="zh-TW" altLang="zh-TW" sz="2000" b="1" kern="100" dirty="0">
              <a:solidFill>
                <a:srgbClr val="0D0D0D"/>
              </a:solidFill>
              <a:effectLst/>
              <a:latin typeface="+mj-ea"/>
              <a:ea typeface="+mj-ea"/>
            </a:endParaRPr>
          </a:p>
          <a:p>
            <a:pPr marL="342900" lvl="0" indent="-342900">
              <a:buFont typeface="+mj-lt"/>
              <a:buAutoNum type="arabicPeriod"/>
              <a:tabLst>
                <a:tab pos="457200" algn="l"/>
              </a:tabLst>
            </a:pPr>
            <a:r>
              <a:rPr lang="zh-TW" altLang="zh-TW" sz="4000" b="1" kern="0" dirty="0">
                <a:solidFill>
                  <a:srgbClr val="0D0D0D"/>
                </a:solidFill>
                <a:effectLst/>
                <a:latin typeface="+mj-ea"/>
                <a:ea typeface="+mj-ea"/>
                <a:cs typeface="Segoe UI" panose="020B0502040204020203" pitchFamily="34" charset="0"/>
              </a:rPr>
              <a:t>海嘯</a:t>
            </a:r>
            <a:r>
              <a:rPr lang="zh-TW" altLang="zh-TW" sz="2000" b="1" kern="0" dirty="0">
                <a:solidFill>
                  <a:srgbClr val="0D0D0D"/>
                </a:solidFill>
                <a:effectLst/>
                <a:latin typeface="+mj-ea"/>
                <a:ea typeface="+mj-ea"/>
                <a:cs typeface="Segoe UI" panose="020B0502040204020203" pitchFamily="34" charset="0"/>
              </a:rPr>
              <a:t>：在海底地震的情況下，可能引發海嘯</a:t>
            </a:r>
            <a:r>
              <a:rPr lang="zh-TW" altLang="en-US" sz="2000" b="1" kern="0" dirty="0">
                <a:solidFill>
                  <a:srgbClr val="0D0D0D"/>
                </a:solidFill>
                <a:effectLst/>
                <a:latin typeface="+mj-ea"/>
                <a:ea typeface="+mj-ea"/>
                <a:cs typeface="Segoe UI" panose="020B0502040204020203" pitchFamily="34" charset="0"/>
              </a:rPr>
              <a:t>。</a:t>
            </a:r>
            <a:endParaRPr lang="en-US" altLang="zh-TW" sz="2000" b="1" kern="0" dirty="0">
              <a:solidFill>
                <a:srgbClr val="0D0D0D"/>
              </a:solidFill>
              <a:latin typeface="+mj-ea"/>
              <a:ea typeface="+mj-ea"/>
              <a:cs typeface="Segoe UI" panose="020B0502040204020203" pitchFamily="34" charset="0"/>
            </a:endParaRPr>
          </a:p>
          <a:p>
            <a:pPr marL="342900" lvl="0" indent="-342900">
              <a:buFont typeface="+mj-lt"/>
              <a:buAutoNum type="arabicPeriod"/>
              <a:tabLst>
                <a:tab pos="457200" algn="l"/>
              </a:tabLst>
            </a:pPr>
            <a:r>
              <a:rPr lang="zh-TW" altLang="zh-TW" sz="4000" b="1" kern="0" dirty="0">
                <a:solidFill>
                  <a:srgbClr val="0D0D0D"/>
                </a:solidFill>
                <a:effectLst/>
                <a:latin typeface="+mj-ea"/>
                <a:ea typeface="+mj-ea"/>
                <a:cs typeface="Segoe UI" panose="020B0502040204020203" pitchFamily="34" charset="0"/>
              </a:rPr>
              <a:t>火災</a:t>
            </a:r>
            <a:r>
              <a:rPr lang="zh-TW" altLang="zh-TW" sz="2000" b="1" kern="0" dirty="0">
                <a:solidFill>
                  <a:srgbClr val="0D0D0D"/>
                </a:solidFill>
                <a:effectLst/>
                <a:latin typeface="+mj-ea"/>
                <a:ea typeface="+mj-ea"/>
                <a:cs typeface="Segoe UI" panose="020B0502040204020203" pitchFamily="34" charset="0"/>
              </a:rPr>
              <a:t>：地震可能損壞電力線路和煤氣管道，導致火災的發生。</a:t>
            </a:r>
            <a:endParaRPr lang="zh-TW" altLang="en-US" sz="2000" b="1" dirty="0">
              <a:latin typeface="+mj-ea"/>
              <a:ea typeface="+mj-ea"/>
            </a:endParaRPr>
          </a:p>
        </p:txBody>
      </p:sp>
      <p:sp>
        <p:nvSpPr>
          <p:cNvPr id="15" name="文字方塊 14">
            <a:extLst>
              <a:ext uri="{FF2B5EF4-FFF2-40B4-BE49-F238E27FC236}">
                <a16:creationId xmlns:a16="http://schemas.microsoft.com/office/drawing/2014/main" id="{65E9F7BA-95AE-4163-AE89-4673F6993DC1}"/>
              </a:ext>
            </a:extLst>
          </p:cNvPr>
          <p:cNvSpPr txBox="1"/>
          <p:nvPr/>
        </p:nvSpPr>
        <p:spPr>
          <a:xfrm>
            <a:off x="272143" y="3766976"/>
            <a:ext cx="5533571" cy="707886"/>
          </a:xfrm>
          <a:prstGeom prst="rect">
            <a:avLst/>
          </a:prstGeom>
          <a:noFill/>
        </p:spPr>
        <p:txBody>
          <a:bodyPr wrap="square" rtlCol="0">
            <a:spAutoFit/>
          </a:bodyPr>
          <a:lstStyle/>
          <a:p>
            <a:r>
              <a:rPr lang="zh-TW" altLang="en-US" sz="4000" dirty="0">
                <a:latin typeface="華康儷中黑(P)" panose="020B0500000000000000" pitchFamily="34" charset="-120"/>
                <a:ea typeface="華康儷中黑(P)" panose="020B0500000000000000" pitchFamily="34" charset="-120"/>
              </a:rPr>
              <a:t>常見災害</a:t>
            </a:r>
          </a:p>
        </p:txBody>
      </p:sp>
      <p:sp>
        <p:nvSpPr>
          <p:cNvPr id="16" name="矩形 15">
            <a:extLst>
              <a:ext uri="{FF2B5EF4-FFF2-40B4-BE49-F238E27FC236}">
                <a16:creationId xmlns:a16="http://schemas.microsoft.com/office/drawing/2014/main" id="{92E3A695-C17C-4938-858F-3F30A1A44F17}"/>
              </a:ext>
            </a:extLst>
          </p:cNvPr>
          <p:cNvSpPr/>
          <p:nvPr/>
        </p:nvSpPr>
        <p:spPr>
          <a:xfrm>
            <a:off x="5617028" y="2507657"/>
            <a:ext cx="4557486" cy="2293257"/>
          </a:xfrm>
          <a:prstGeom prst="rect">
            <a:avLst/>
          </a:prstGeom>
          <a:blipFill>
            <a:blip r:embed="rId3"/>
            <a:stretch>
              <a:fillRect l="-2591" t="-4230" r="-2644" b="-40956"/>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圖片 19">
            <a:extLst>
              <a:ext uri="{FF2B5EF4-FFF2-40B4-BE49-F238E27FC236}">
                <a16:creationId xmlns:a16="http://schemas.microsoft.com/office/drawing/2014/main" id="{CA71D578-1022-4767-8EF5-E9E277396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258" y="4730043"/>
            <a:ext cx="3788228" cy="2186819"/>
          </a:xfrm>
          <a:prstGeom prst="rect">
            <a:avLst/>
          </a:prstGeom>
        </p:spPr>
      </p:pic>
    </p:spTree>
    <p:extLst>
      <p:ext uri="{BB962C8B-B14F-4D97-AF65-F5344CB8AC3E}">
        <p14:creationId xmlns:p14="http://schemas.microsoft.com/office/powerpoint/2010/main" val="88978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3840058E-FF6E-427A-8F38-256C8CD0D472}"/>
              </a:ext>
            </a:extLst>
          </p:cNvPr>
          <p:cNvPicPr>
            <a:picLocks noChangeAspect="1"/>
          </p:cNvPicPr>
          <p:nvPr/>
        </p:nvPicPr>
        <p:blipFill>
          <a:blip r:embed="rId2">
            <a:alphaModFix amt="31000"/>
            <a:extLst>
              <a:ext uri="{28A0092B-C50C-407E-A947-70E740481C1C}">
                <a14:useLocalDpi xmlns:a14="http://schemas.microsoft.com/office/drawing/2010/main" val="0"/>
              </a:ext>
            </a:extLst>
          </a:blip>
          <a:stretch>
            <a:fillRect/>
          </a:stretch>
        </p:blipFill>
        <p:spPr>
          <a:xfrm>
            <a:off x="-1" y="-1"/>
            <a:ext cx="12277948" cy="7257144"/>
          </a:xfrm>
          <a:prstGeom prst="rect">
            <a:avLst/>
          </a:prstGeom>
        </p:spPr>
      </p:pic>
      <p:sp>
        <p:nvSpPr>
          <p:cNvPr id="2" name="標題 1">
            <a:extLst>
              <a:ext uri="{FF2B5EF4-FFF2-40B4-BE49-F238E27FC236}">
                <a16:creationId xmlns:a16="http://schemas.microsoft.com/office/drawing/2014/main" id="{B7EBF114-857E-43B5-A792-42BCDB3E785B}"/>
              </a:ext>
            </a:extLst>
          </p:cNvPr>
          <p:cNvSpPr>
            <a:spLocks noGrp="1"/>
          </p:cNvSpPr>
          <p:nvPr>
            <p:ph type="title"/>
          </p:nvPr>
        </p:nvSpPr>
        <p:spPr>
          <a:xfrm>
            <a:off x="736600" y="887639"/>
            <a:ext cx="10515600" cy="1325563"/>
          </a:xfrm>
        </p:spPr>
        <p:txBody>
          <a:bodyPr>
            <a:normAutofit fontScale="90000"/>
          </a:bodyPr>
          <a:lstStyle/>
          <a:p>
            <a:r>
              <a:rPr lang="zh-TW" altLang="en-US" sz="5400" dirty="0">
                <a:latin typeface="標楷體" panose="03000509000000000000" pitchFamily="65" charset="-120"/>
                <a:ea typeface="標楷體" panose="03000509000000000000" pitchFamily="65" charset="-120"/>
              </a:rPr>
              <a:t>第二章 </a:t>
            </a:r>
            <a:r>
              <a:rPr lang="zh-TW" altLang="zh-TW" b="1" kern="100" dirty="0">
                <a:solidFill>
                  <a:srgbClr val="000000"/>
                </a:solidFill>
                <a:effectLst/>
                <a:latin typeface="+mj-ea"/>
                <a:ea typeface="+mj-ea"/>
                <a:cs typeface="Times New Roman" panose="02020603050405020304" pitchFamily="18" charset="0"/>
              </a:rPr>
              <a:t>中央氣象署對地震消息的發布途徑</a:t>
            </a:r>
            <a:br>
              <a:rPr lang="en-US" altLang="zh-TW" b="1" dirty="0">
                <a:latin typeface="+mj-lt"/>
                <a:ea typeface="+mj-ea"/>
              </a:rPr>
            </a:br>
            <a:br>
              <a:rPr lang="en-US" altLang="zh-TW" sz="3600" b="1" dirty="0">
                <a:latin typeface="+mj-lt"/>
                <a:ea typeface="+mj-ea"/>
              </a:rPr>
            </a:br>
            <a:endParaRPr lang="zh-TW" altLang="en-US" sz="5400" dirty="0"/>
          </a:p>
        </p:txBody>
      </p:sp>
      <p:sp>
        <p:nvSpPr>
          <p:cNvPr id="3" name="內容版面配置區 2">
            <a:extLst>
              <a:ext uri="{FF2B5EF4-FFF2-40B4-BE49-F238E27FC236}">
                <a16:creationId xmlns:a16="http://schemas.microsoft.com/office/drawing/2014/main" id="{ACF3383F-F931-4738-AE83-5AB45AAA9817}"/>
              </a:ext>
            </a:extLst>
          </p:cNvPr>
          <p:cNvSpPr>
            <a:spLocks noGrp="1"/>
          </p:cNvSpPr>
          <p:nvPr>
            <p:ph idx="1"/>
          </p:nvPr>
        </p:nvSpPr>
        <p:spPr/>
        <p:txBody>
          <a:bodyPr>
            <a:normAutofit lnSpcReduction="10000"/>
          </a:bodyPr>
          <a:lstStyle/>
          <a:p>
            <a:pPr marL="0" indent="0">
              <a:spcBef>
                <a:spcPts val="1500"/>
              </a:spcBef>
              <a:buNone/>
            </a:pPr>
            <a:r>
              <a:rPr lang="en-US"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1</a:t>
            </a:r>
            <a:r>
              <a:rPr lang="en-US" altLang="zh-TW" b="1" kern="0" dirty="0">
                <a:effectLst/>
                <a:latin typeface="華康魏碑體(P)" panose="03000700000000000000" pitchFamily="66" charset="-120"/>
                <a:ea typeface="華康魏碑體(P)" panose="03000700000000000000" pitchFamily="66" charset="-120"/>
                <a:cs typeface="新細明體" panose="02020500000000000000" pitchFamily="18" charset="-120"/>
              </a:rPr>
              <a:t>.</a:t>
            </a:r>
            <a:r>
              <a:rPr lang="zh-TW" altLang="zh-TW" b="1" kern="0" dirty="0">
                <a:effectLst/>
                <a:latin typeface="華康魏碑體(P)" panose="03000700000000000000" pitchFamily="66" charset="-120"/>
                <a:ea typeface="華康魏碑體(P)" panose="03000700000000000000" pitchFamily="66" charset="-120"/>
                <a:cs typeface="新細明體" panose="02020500000000000000" pitchFamily="18" charset="-120"/>
              </a:rPr>
              <a:t>官方網站和移動應用程式</a:t>
            </a:r>
            <a:r>
              <a:rPr lang="zh-TW"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：中央氣象局的官方網站和移動應用程式是獲取地震消息的主要渠道之一。</a:t>
            </a:r>
            <a:br>
              <a:rPr lang="en-US"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br>
            <a:br>
              <a:rPr lang="en-US"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br>
            <a:r>
              <a:rPr lang="en-US"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2.</a:t>
            </a:r>
            <a:r>
              <a:rPr lang="zh-TW" altLang="zh-TW" b="1" kern="0" dirty="0">
                <a:effectLst/>
                <a:latin typeface="華康魏碑體(P)" panose="03000700000000000000" pitchFamily="66" charset="-120"/>
                <a:ea typeface="華康魏碑體(P)" panose="03000700000000000000" pitchFamily="66" charset="-120"/>
                <a:cs typeface="新細明體" panose="02020500000000000000" pitchFamily="18" charset="-120"/>
              </a:rPr>
              <a:t>短信和手機推送通知</a:t>
            </a:r>
            <a:r>
              <a:rPr lang="zh-TW"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：中央氣象局可能透過短信和手機推送通知向公眾發送地震預警和消息</a:t>
            </a:r>
            <a:r>
              <a:rPr lang="zh-TW" altLang="en-US"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a:t>
            </a:r>
            <a:endParaRPr lang="zh-TW" altLang="zh-TW" sz="2400" kern="100" dirty="0">
              <a:effectLst/>
              <a:latin typeface="華康魏碑體(P)" panose="03000700000000000000" pitchFamily="66" charset="-120"/>
              <a:ea typeface="華康魏碑體(P)" panose="03000700000000000000" pitchFamily="66" charset="-120"/>
            </a:endParaRPr>
          </a:p>
          <a:p>
            <a:pPr marL="0" indent="0">
              <a:spcBef>
                <a:spcPts val="1500"/>
              </a:spcBef>
              <a:buNone/>
            </a:pPr>
            <a:r>
              <a:rPr lang="en-US"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3.</a:t>
            </a:r>
            <a:r>
              <a:rPr lang="zh-TW" altLang="zh-TW" b="1" kern="0" dirty="0">
                <a:effectLst/>
                <a:latin typeface="華康魏碑體(P)" panose="03000700000000000000" pitchFamily="66" charset="-120"/>
                <a:ea typeface="華康魏碑體(P)" panose="03000700000000000000" pitchFamily="66" charset="-120"/>
                <a:cs typeface="新細明體" panose="02020500000000000000" pitchFamily="18" charset="-120"/>
              </a:rPr>
              <a:t>電視和廣播</a:t>
            </a:r>
            <a:r>
              <a:rPr lang="zh-TW"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：中央氣象局可能會通過電視和廣播等傳統媒體發布地震消息</a:t>
            </a:r>
            <a:r>
              <a:rPr lang="zh-TW" altLang="en-US"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a:t>
            </a:r>
            <a:br>
              <a:rPr lang="en-US"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br>
            <a:br>
              <a:rPr lang="en-US"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br>
            <a:r>
              <a:rPr lang="en-US"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4.</a:t>
            </a:r>
            <a:r>
              <a:rPr lang="zh-TW" altLang="zh-TW" b="1" kern="0" dirty="0">
                <a:effectLst/>
                <a:latin typeface="華康魏碑體(P)" panose="03000700000000000000" pitchFamily="66" charset="-120"/>
                <a:ea typeface="華康魏碑體(P)" panose="03000700000000000000" pitchFamily="66" charset="-120"/>
                <a:cs typeface="新細明體" panose="02020500000000000000" pitchFamily="18" charset="-120"/>
              </a:rPr>
              <a:t>社交媒體</a:t>
            </a:r>
            <a:r>
              <a:rPr lang="zh-TW"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：中央氣象局可能通過社交媒體平台如微博、微信、</a:t>
            </a:r>
            <a:r>
              <a:rPr lang="en-US"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Facebook</a:t>
            </a:r>
            <a:r>
              <a:rPr lang="zh-TW"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和</a:t>
            </a:r>
            <a:r>
              <a:rPr lang="en-US"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Twitter</a:t>
            </a:r>
            <a:r>
              <a:rPr lang="zh-TW"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等發布地震消息。這種方式可以迅速傳播信息，吸引更多用戶關注。</a:t>
            </a:r>
            <a:endParaRPr lang="zh-TW" altLang="zh-TW" sz="2400" kern="100" dirty="0">
              <a:effectLst/>
              <a:latin typeface="華康魏碑體(P)" panose="03000700000000000000" pitchFamily="66" charset="-120"/>
              <a:ea typeface="華康魏碑體(P)" panose="03000700000000000000" pitchFamily="66" charset="-120"/>
            </a:endParaRPr>
          </a:p>
          <a:p>
            <a:pPr marL="0" indent="0">
              <a:spcBef>
                <a:spcPts val="1500"/>
              </a:spcBef>
              <a:buNone/>
            </a:pPr>
            <a:r>
              <a:rPr lang="en-US"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5.</a:t>
            </a:r>
            <a:r>
              <a:rPr lang="zh-TW" altLang="zh-TW" b="1" kern="0" dirty="0">
                <a:effectLst/>
                <a:latin typeface="華康魏碑體(P)" panose="03000700000000000000" pitchFamily="66" charset="-120"/>
                <a:ea typeface="華康魏碑體(P)" panose="03000700000000000000" pitchFamily="66" charset="-120"/>
                <a:cs typeface="新細明體" panose="02020500000000000000" pitchFamily="18" charset="-120"/>
              </a:rPr>
              <a:t>應急廣播系統</a:t>
            </a:r>
            <a:r>
              <a:rPr lang="zh-TW" altLang="zh-TW" sz="2400" kern="0" dirty="0">
                <a:effectLst/>
                <a:latin typeface="華康魏碑體(P)" panose="03000700000000000000" pitchFamily="66" charset="-120"/>
                <a:ea typeface="華康魏碑體(P)" panose="03000700000000000000" pitchFamily="66" charset="-120"/>
                <a:cs typeface="新細明體" panose="02020500000000000000" pitchFamily="18" charset="-120"/>
              </a:rPr>
              <a:t>：在一些地區，中央氣象局可能與當地的應急廣播系統合作，通過廣播電台和公共喇叭等設施發布地震預警和消息。</a:t>
            </a:r>
            <a:endParaRPr lang="zh-TW" altLang="zh-TW" sz="2400" kern="100" dirty="0">
              <a:effectLst/>
              <a:latin typeface="華康魏碑體(P)" panose="03000700000000000000" pitchFamily="66" charset="-120"/>
              <a:ea typeface="華康魏碑體(P)" panose="03000700000000000000" pitchFamily="66" charset="-120"/>
            </a:endParaRPr>
          </a:p>
          <a:p>
            <a:endParaRPr lang="zh-TW" altLang="en-US" dirty="0"/>
          </a:p>
        </p:txBody>
      </p:sp>
    </p:spTree>
    <p:extLst>
      <p:ext uri="{BB962C8B-B14F-4D97-AF65-F5344CB8AC3E}">
        <p14:creationId xmlns:p14="http://schemas.microsoft.com/office/powerpoint/2010/main" val="23957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9A086C-2D1F-4529-9DD4-43A64A2BB764}"/>
              </a:ext>
            </a:extLst>
          </p:cNvPr>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第三章 </a:t>
            </a:r>
            <a:r>
              <a:rPr lang="zh-TW" altLang="en-US" sz="3600" b="1" kern="100" dirty="0">
                <a:solidFill>
                  <a:srgbClr val="000000"/>
                </a:solidFill>
                <a:latin typeface="+mj-lt"/>
                <a:ea typeface="+mj-ea"/>
                <a:cs typeface="Times New Roman" panose="02020603050405020304" pitchFamily="18" charset="0"/>
              </a:rPr>
              <a:t>地震觀測站之作用</a:t>
            </a:r>
            <a:endParaRPr lang="zh-TW" altLang="en-US" sz="5400" dirty="0"/>
          </a:p>
        </p:txBody>
      </p:sp>
      <p:sp>
        <p:nvSpPr>
          <p:cNvPr id="3" name="內容版面配置區 2">
            <a:extLst>
              <a:ext uri="{FF2B5EF4-FFF2-40B4-BE49-F238E27FC236}">
                <a16:creationId xmlns:a16="http://schemas.microsoft.com/office/drawing/2014/main" id="{8EA6FB8A-35C7-4CC6-9EE4-48B67A6BC23E}"/>
              </a:ext>
            </a:extLst>
          </p:cNvPr>
          <p:cNvSpPr>
            <a:spLocks noGrp="1"/>
          </p:cNvSpPr>
          <p:nvPr>
            <p:ph idx="1"/>
          </p:nvPr>
        </p:nvSpPr>
        <p:spPr/>
        <p:txBody>
          <a:bodyPr>
            <a:normAutofit/>
          </a:bodyPr>
          <a:lstStyle/>
          <a:p>
            <a:pPr marL="0" lvl="0" indent="0">
              <a:buNone/>
              <a:tabLst>
                <a:tab pos="457200" algn="l"/>
              </a:tabLst>
            </a:pPr>
            <a:r>
              <a:rPr lang="zh-TW" altLang="zh-TW" sz="24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地震監測和預警</a:t>
            </a:r>
            <a:r>
              <a:rPr lang="zh-TW" altLang="zh-TW" sz="24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：地震觀測站配備有地震儀器，可以實時監測地震波的傳播和地震事件的發生</a:t>
            </a:r>
            <a:r>
              <a:rPr lang="zh-TW" altLang="en-US" sz="24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並</a:t>
            </a:r>
            <a:r>
              <a:rPr lang="zh-TW" altLang="zh-TW" sz="24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有更多時間采取應急措施。</a:t>
            </a:r>
            <a:endParaRPr lang="en-US" altLang="zh-TW" sz="2400" dirty="0">
              <a:latin typeface="華康魏碑體(P)" panose="03000700000000000000" pitchFamily="66" charset="-120"/>
              <a:ea typeface="華康魏碑體(P)" panose="03000700000000000000" pitchFamily="66" charset="-120"/>
              <a:cs typeface="Segoe UI" panose="020B0502040204020203" pitchFamily="34" charset="0"/>
            </a:endParaRPr>
          </a:p>
          <a:p>
            <a:pPr marL="0" lvl="0" indent="0">
              <a:buNone/>
              <a:tabLst>
                <a:tab pos="457200" algn="l"/>
              </a:tabLst>
            </a:pPr>
            <a:br>
              <a:rPr lang="en-US" altLang="zh-TW" sz="24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r>
              <a:rPr lang="zh-TW" altLang="zh-TW" sz="24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地震研究和科學探索</a:t>
            </a:r>
            <a:r>
              <a:rPr lang="zh-TW" altLang="zh-TW" sz="24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：地震觀測站記錄下的地震數據對於科學家研究地球內部結構、板塊運動以及地震活動規律等方面提供了重要的資料。</a:t>
            </a:r>
            <a:br>
              <a:rPr lang="en-US" altLang="zh-TW" sz="24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br>
              <a:rPr lang="en-US" altLang="zh-TW" sz="24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r>
              <a:rPr lang="zh-TW" altLang="zh-TW" sz="24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地震災害評估和應急響應</a:t>
            </a:r>
            <a:r>
              <a:rPr lang="zh-TW" altLang="zh-TW" sz="24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：地震觀測站的數據可以用於評估地震災害的規模和影響範圍，幫助政府和救援機構做出相應的應急響應和災後救援安排</a:t>
            </a:r>
            <a:r>
              <a:rPr lang="zh-TW" altLang="en-US" sz="24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a:t>
            </a:r>
            <a:br>
              <a:rPr lang="en-US" altLang="zh-TW" sz="24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br>
              <a:rPr lang="en-US" altLang="zh-TW" sz="24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r>
              <a:rPr lang="zh-TW" altLang="zh-TW" sz="24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地震科普和公眾教育</a:t>
            </a:r>
            <a:r>
              <a:rPr lang="zh-TW" altLang="zh-TW" sz="24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：地震觀測站經常通過官方網站、公眾教育活動等渠道向社會公眾提供地震科普知識和防災意識培訓。</a:t>
            </a:r>
            <a:endParaRPr lang="zh-TW" altLang="en-US" sz="2400" dirty="0">
              <a:latin typeface="華康魏碑體(P)" panose="03000700000000000000" pitchFamily="66" charset="-120"/>
              <a:ea typeface="華康魏碑體(P)" panose="03000700000000000000" pitchFamily="66" charset="-120"/>
            </a:endParaRPr>
          </a:p>
        </p:txBody>
      </p:sp>
      <p:pic>
        <p:nvPicPr>
          <p:cNvPr id="4" name="圖片 3">
            <a:extLst>
              <a:ext uri="{FF2B5EF4-FFF2-40B4-BE49-F238E27FC236}">
                <a16:creationId xmlns:a16="http://schemas.microsoft.com/office/drawing/2014/main" id="{C1FF2587-1CF9-4678-8176-9C3B966FC8B0}"/>
              </a:ext>
            </a:extLst>
          </p:cNvPr>
          <p:cNvPicPr>
            <a:picLocks noChangeAspect="1"/>
          </p:cNvPicPr>
          <p:nvPr/>
        </p:nvPicPr>
        <p:blipFill>
          <a:blip r:embed="rId2">
            <a:alphaModFix amt="43000"/>
            <a:extLst>
              <a:ext uri="{28A0092B-C50C-407E-A947-70E740481C1C}">
                <a14:useLocalDpi xmlns:a14="http://schemas.microsoft.com/office/drawing/2010/main" val="0"/>
              </a:ext>
            </a:extLst>
          </a:blip>
          <a:stretch>
            <a:fillRect/>
          </a:stretch>
        </p:blipFill>
        <p:spPr>
          <a:xfrm>
            <a:off x="6715468" y="0"/>
            <a:ext cx="5476532" cy="6858000"/>
          </a:xfrm>
          <a:prstGeom prst="rect">
            <a:avLst/>
          </a:prstGeom>
        </p:spPr>
      </p:pic>
    </p:spTree>
    <p:extLst>
      <p:ext uri="{BB962C8B-B14F-4D97-AF65-F5344CB8AC3E}">
        <p14:creationId xmlns:p14="http://schemas.microsoft.com/office/powerpoint/2010/main" val="428790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53D38C21-6042-453F-B44D-1F00D818A52E}"/>
              </a:ext>
            </a:extLst>
          </p:cNvPr>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標題 1">
            <a:extLst>
              <a:ext uri="{FF2B5EF4-FFF2-40B4-BE49-F238E27FC236}">
                <a16:creationId xmlns:a16="http://schemas.microsoft.com/office/drawing/2014/main" id="{C3EE5086-A85C-46EB-8313-A6DBEF14E586}"/>
              </a:ext>
            </a:extLst>
          </p:cNvPr>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第四章 </a:t>
            </a:r>
            <a:r>
              <a:rPr lang="zh-TW" altLang="zh-TW" sz="3600" b="1" kern="100" dirty="0">
                <a:solidFill>
                  <a:srgbClr val="000000"/>
                </a:solidFill>
                <a:effectLst/>
                <a:latin typeface="+mj-ea"/>
                <a:ea typeface="+mj-ea"/>
                <a:cs typeface="Times New Roman" panose="02020603050405020304" pitchFamily="18" charset="0"/>
              </a:rPr>
              <a:t>地震防災應變措施</a:t>
            </a:r>
            <a:endParaRPr lang="zh-TW" altLang="en-US" sz="5400" dirty="0"/>
          </a:p>
        </p:txBody>
      </p:sp>
      <p:sp>
        <p:nvSpPr>
          <p:cNvPr id="3" name="內容版面配置區 2">
            <a:extLst>
              <a:ext uri="{FF2B5EF4-FFF2-40B4-BE49-F238E27FC236}">
                <a16:creationId xmlns:a16="http://schemas.microsoft.com/office/drawing/2014/main" id="{BDD886CE-2C5A-4F62-B7EB-9575A46705B4}"/>
              </a:ext>
            </a:extLst>
          </p:cNvPr>
          <p:cNvSpPr>
            <a:spLocks noGrp="1"/>
          </p:cNvSpPr>
          <p:nvPr>
            <p:ph idx="1"/>
          </p:nvPr>
        </p:nvSpPr>
        <p:spPr>
          <a:xfrm>
            <a:off x="838200" y="1690688"/>
            <a:ext cx="10515600" cy="4351338"/>
          </a:xfrm>
        </p:spPr>
        <p:txBody>
          <a:bodyPr>
            <a:noAutofit/>
          </a:bodyPr>
          <a:lstStyle/>
          <a:p>
            <a:pPr marL="0" lvl="0" indent="0">
              <a:buNone/>
              <a:tabLst>
                <a:tab pos="457200" algn="l"/>
              </a:tabLst>
            </a:pPr>
            <a:r>
              <a:rPr lang="zh-TW" altLang="zh-TW" sz="22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掌握逃生技能</a:t>
            </a:r>
            <a:r>
              <a:rPr lang="zh-TW"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：在地震發生時，應該迅速尋找適當的避難處所，例如桌子下、門框附近或者其他堅固的結構下，避免站立在窗戶、玻璃、大型家具附近。</a:t>
            </a:r>
            <a:br>
              <a:rPr lang="en-US" altLang="zh-TW" sz="2200" dirty="0">
                <a:latin typeface="華康魏碑體(P)" panose="03000700000000000000" pitchFamily="66" charset="-120"/>
                <a:ea typeface="華康魏碑體(P)" panose="03000700000000000000" pitchFamily="66" charset="-120"/>
                <a:cs typeface="Segoe UI" panose="020B0502040204020203" pitchFamily="34" charset="0"/>
              </a:rPr>
            </a:br>
            <a:endParaRPr lang="en-US" altLang="zh-TW" sz="2200" dirty="0">
              <a:latin typeface="華康魏碑體(P)" panose="03000700000000000000" pitchFamily="66" charset="-120"/>
              <a:ea typeface="華康魏碑體(P)" panose="03000700000000000000" pitchFamily="66" charset="-120"/>
              <a:cs typeface="Segoe UI" panose="020B0502040204020203" pitchFamily="34" charset="0"/>
            </a:endParaRPr>
          </a:p>
          <a:p>
            <a:pPr marL="0" lvl="0" indent="0">
              <a:buNone/>
              <a:tabLst>
                <a:tab pos="457200" algn="l"/>
              </a:tabLst>
            </a:pPr>
            <a:r>
              <a:rPr lang="zh-TW" altLang="zh-TW" sz="22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保持冷靜</a:t>
            </a:r>
            <a:r>
              <a:rPr lang="zh-TW"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：當地震發生時，應保持冷靜，不要驚慌。</a:t>
            </a:r>
            <a:endParaRPr lang="en-US" altLang="zh-TW" sz="2200" dirty="0">
              <a:latin typeface="華康魏碑體(P)" panose="03000700000000000000" pitchFamily="66" charset="-120"/>
              <a:ea typeface="華康魏碑體(P)" panose="03000700000000000000" pitchFamily="66" charset="-120"/>
              <a:cs typeface="Segoe UI" panose="020B0502040204020203" pitchFamily="34" charset="0"/>
            </a:endParaRPr>
          </a:p>
          <a:p>
            <a:pPr marL="0" lvl="0" indent="0">
              <a:buNone/>
              <a:tabLst>
                <a:tab pos="457200" algn="l"/>
              </a:tabLst>
            </a:pPr>
            <a:br>
              <a:rPr lang="en-US" altLang="zh-TW" sz="22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r>
              <a:rPr lang="zh-TW" altLang="zh-TW" sz="22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迅速撤離建築物</a:t>
            </a:r>
            <a:r>
              <a:rPr lang="zh-TW"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：如果你在建築物內部，應盡快撤離到安全地點。</a:t>
            </a:r>
            <a:br>
              <a:rPr lang="en-US"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br>
              <a:rPr lang="en-US"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r>
              <a:rPr lang="zh-TW" altLang="zh-TW" sz="22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避免使用明火</a:t>
            </a:r>
            <a:r>
              <a:rPr lang="zh-TW"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：地震可能導致瓦斯管道破裂或電線短路，因此應盡量避免使用明火</a:t>
            </a:r>
            <a:r>
              <a:rPr lang="zh-TW" altLang="en-US"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a:t>
            </a:r>
            <a:br>
              <a:rPr lang="en-US"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br>
              <a:rPr lang="en-US"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r>
              <a:rPr lang="zh-TW" altLang="zh-TW" sz="22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聽從當地政府和專業人士的指示</a:t>
            </a:r>
            <a:r>
              <a:rPr lang="zh-TW"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：在地震發生後，應該聽從當地政府和專業人士的指示，並遵從其相應的應對建議。</a:t>
            </a:r>
            <a:br>
              <a:rPr lang="en-US"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br>
              <a:rPr lang="en-US"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br>
            <a:r>
              <a:rPr lang="zh-TW" altLang="zh-TW" sz="2200" b="1"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儲備緊急物資</a:t>
            </a:r>
            <a:r>
              <a:rPr lang="zh-TW" altLang="zh-TW"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：在地震發生前，應儲備一些緊急物資</a:t>
            </a:r>
            <a:r>
              <a:rPr lang="zh-TW" altLang="en-US" sz="2200" dirty="0">
                <a:solidFill>
                  <a:srgbClr val="0D0D0D"/>
                </a:solidFill>
                <a:effectLst/>
                <a:latin typeface="華康魏碑體(P)" panose="03000700000000000000" pitchFamily="66" charset="-120"/>
                <a:ea typeface="華康魏碑體(P)" panose="03000700000000000000" pitchFamily="66" charset="-120"/>
                <a:cs typeface="Segoe UI" panose="020B0502040204020203" pitchFamily="34" charset="0"/>
              </a:rPr>
              <a:t>。</a:t>
            </a:r>
            <a:endParaRPr lang="zh-TW" altLang="en-US" sz="2200" dirty="0">
              <a:latin typeface="華康魏碑體(P)" panose="03000700000000000000" pitchFamily="66" charset="-120"/>
              <a:ea typeface="華康魏碑體(P)" panose="03000700000000000000" pitchFamily="66" charset="-120"/>
            </a:endParaRPr>
          </a:p>
        </p:txBody>
      </p:sp>
    </p:spTree>
    <p:extLst>
      <p:ext uri="{BB962C8B-B14F-4D97-AF65-F5344CB8AC3E}">
        <p14:creationId xmlns:p14="http://schemas.microsoft.com/office/powerpoint/2010/main" val="290479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889829BD-F4D4-45C1-9469-059F51BA53B0}"/>
              </a:ext>
            </a:extLst>
          </p:cNvPr>
          <p:cNvPicPr>
            <a:picLocks noChangeAspect="1"/>
          </p:cNvPicPr>
          <p:nvPr/>
        </p:nvPicPr>
        <p:blipFill>
          <a:blip r:embed="rId2">
            <a:alphaModFix amt="5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標題 1">
            <a:extLst>
              <a:ext uri="{FF2B5EF4-FFF2-40B4-BE49-F238E27FC236}">
                <a16:creationId xmlns:a16="http://schemas.microsoft.com/office/drawing/2014/main" id="{D9B92932-F6C3-4C40-95C2-74BC96C1350F}"/>
              </a:ext>
            </a:extLst>
          </p:cNvPr>
          <p:cNvSpPr>
            <a:spLocks noGrp="1"/>
          </p:cNvSpPr>
          <p:nvPr>
            <p:ph type="title"/>
          </p:nvPr>
        </p:nvSpPr>
        <p:spPr/>
        <p:txBody>
          <a:bodyPr>
            <a:normAutofit/>
          </a:bodyPr>
          <a:lstStyle/>
          <a:p>
            <a:r>
              <a:rPr lang="zh-TW" altLang="en-US" sz="5400" dirty="0">
                <a:latin typeface="標楷體" panose="03000509000000000000" pitchFamily="65" charset="-120"/>
                <a:ea typeface="標楷體" panose="03000509000000000000" pitchFamily="65" charset="-120"/>
              </a:rPr>
              <a:t>第五章 </a:t>
            </a:r>
            <a:r>
              <a:rPr lang="zh-TW" altLang="en-US" sz="3600" b="1" dirty="0">
                <a:latin typeface="+mj-lt"/>
                <a:ea typeface="+mj-ea"/>
              </a:rPr>
              <a:t>總結與心得</a:t>
            </a:r>
            <a:endParaRPr lang="zh-TW" altLang="en-US" sz="5400" dirty="0"/>
          </a:p>
        </p:txBody>
      </p:sp>
      <p:sp>
        <p:nvSpPr>
          <p:cNvPr id="3" name="內容版面配置區 2">
            <a:extLst>
              <a:ext uri="{FF2B5EF4-FFF2-40B4-BE49-F238E27FC236}">
                <a16:creationId xmlns:a16="http://schemas.microsoft.com/office/drawing/2014/main" id="{02B9BF01-5F9E-4695-9CDA-4BF7C82F6C2F}"/>
              </a:ext>
            </a:extLst>
          </p:cNvPr>
          <p:cNvSpPr>
            <a:spLocks noGrp="1"/>
          </p:cNvSpPr>
          <p:nvPr>
            <p:ph idx="1"/>
          </p:nvPr>
        </p:nvSpPr>
        <p:spPr/>
        <p:txBody>
          <a:bodyPr>
            <a:normAutofit/>
          </a:bodyPr>
          <a:lstStyle/>
          <a:p>
            <a:pPr marL="0" indent="0">
              <a:buNone/>
            </a:pPr>
            <a:r>
              <a:rPr lang="zh-TW" altLang="zh-TW" sz="4000" kern="100" dirty="0">
                <a:effectLst/>
                <a:latin typeface="華康魏碑體(P)" panose="03000700000000000000" pitchFamily="66" charset="-120"/>
                <a:ea typeface="華康魏碑體(P)" panose="03000700000000000000" pitchFamily="66" charset="-120"/>
                <a:cs typeface="Segoe UI" panose="020B0502040204020203" pitchFamily="34" charset="0"/>
              </a:rPr>
              <a:t>地震是一種自然災害，其發生往往帶來巨大的破壞和傷亡。然而，通過了解地震的基本知識和掌握相應的防災應變措施，我們可以在地震發生時更有效地保護自己和他人的安全。這種防災意識的普及和行動的實施對於減少地震造成的損失至關重要。</a:t>
            </a:r>
            <a:endParaRPr lang="zh-TW" altLang="en-US" sz="4000" dirty="0">
              <a:latin typeface="華康魏碑體(P)" panose="03000700000000000000" pitchFamily="66" charset="-120"/>
              <a:ea typeface="華康魏碑體(P)" panose="03000700000000000000" pitchFamily="66" charset="-120"/>
            </a:endParaRPr>
          </a:p>
        </p:txBody>
      </p:sp>
    </p:spTree>
    <p:extLst>
      <p:ext uri="{BB962C8B-B14F-4D97-AF65-F5344CB8AC3E}">
        <p14:creationId xmlns:p14="http://schemas.microsoft.com/office/powerpoint/2010/main" val="319836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29DB623-D549-47F3-9F99-25582D805F2A}"/>
              </a:ext>
            </a:extLst>
          </p:cNvPr>
          <p:cNvSpPr>
            <a:spLocks noGrp="1"/>
          </p:cNvSpPr>
          <p:nvPr>
            <p:ph idx="1"/>
          </p:nvPr>
        </p:nvSpPr>
        <p:spPr>
          <a:xfrm>
            <a:off x="1563914" y="1622425"/>
            <a:ext cx="10515600" cy="4351338"/>
          </a:xfrm>
        </p:spPr>
        <p:txBody>
          <a:bodyPr/>
          <a:lstStyle/>
          <a:p>
            <a:pPr marL="0" indent="0">
              <a:buNone/>
            </a:pPr>
            <a:r>
              <a:rPr lang="zh-TW" altLang="en-US" dirty="0">
                <a:solidFill>
                  <a:srgbClr val="404040"/>
                </a:solidFill>
                <a:latin typeface="標楷體" panose="03000509000000000000" pitchFamily="65" charset="-120"/>
                <a:ea typeface="標楷體" panose="03000509000000000000" pitchFamily="65" charset="-120"/>
                <a:hlinkClick r:id="rId2"/>
              </a:rPr>
              <a:t>封面圖／劉興崧提供</a:t>
            </a:r>
            <a:br>
              <a:rPr lang="en-US" altLang="zh-TW" dirty="0">
                <a:solidFill>
                  <a:srgbClr val="404040"/>
                </a:solidFill>
                <a:latin typeface="標楷體" panose="03000509000000000000" pitchFamily="65" charset="-120"/>
                <a:ea typeface="標楷體" panose="03000509000000000000" pitchFamily="65" charset="-120"/>
              </a:rPr>
            </a:br>
            <a:r>
              <a:rPr lang="zh-TW" altLang="en-US" dirty="0">
                <a:solidFill>
                  <a:srgbClr val="404040"/>
                </a:solidFill>
                <a:latin typeface="標楷體" panose="03000509000000000000" pitchFamily="65" charset="-120"/>
                <a:ea typeface="標楷體" panose="03000509000000000000" pitchFamily="65" charset="-120"/>
                <a:hlinkClick r:id="rId3"/>
              </a:rPr>
              <a:t>目次圖</a:t>
            </a:r>
            <a:r>
              <a:rPr lang="en-US" altLang="zh-TW" dirty="0">
                <a:solidFill>
                  <a:srgbClr val="404040"/>
                </a:solidFill>
                <a:latin typeface="標楷體" panose="03000509000000000000" pitchFamily="65" charset="-120"/>
                <a:ea typeface="標楷體" panose="03000509000000000000" pitchFamily="65" charset="-120"/>
                <a:hlinkClick r:id="rId3"/>
              </a:rPr>
              <a:t>/</a:t>
            </a:r>
            <a:r>
              <a:rPr lang="zh-TW" altLang="en-US" dirty="0">
                <a:solidFill>
                  <a:srgbClr val="404040"/>
                </a:solidFill>
                <a:latin typeface="標楷體" panose="03000509000000000000" pitchFamily="65" charset="-120"/>
                <a:ea typeface="標楷體" panose="03000509000000000000" pitchFamily="65" charset="-120"/>
                <a:hlinkClick r:id="rId3"/>
              </a:rPr>
              <a:t>維基百科</a:t>
            </a:r>
            <a:br>
              <a:rPr lang="en-US" altLang="zh-TW" dirty="0">
                <a:solidFill>
                  <a:srgbClr val="404040"/>
                </a:solidFill>
                <a:latin typeface="標楷體" panose="03000509000000000000" pitchFamily="65" charset="-120"/>
                <a:ea typeface="標楷體" panose="03000509000000000000" pitchFamily="65" charset="-120"/>
              </a:rPr>
            </a:br>
            <a:r>
              <a:rPr lang="zh-TW" altLang="en-US" dirty="0">
                <a:solidFill>
                  <a:srgbClr val="404040"/>
                </a:solidFill>
                <a:latin typeface="標楷體" panose="03000509000000000000" pitchFamily="65" charset="-120"/>
                <a:ea typeface="標楷體" panose="03000509000000000000" pitchFamily="65" charset="-120"/>
                <a:hlinkClick r:id="rId4"/>
              </a:rPr>
              <a:t>第一章之圖</a:t>
            </a:r>
            <a:r>
              <a:rPr lang="en-US" altLang="zh-TW" dirty="0">
                <a:solidFill>
                  <a:srgbClr val="404040"/>
                </a:solidFill>
                <a:latin typeface="標楷體" panose="03000509000000000000" pitchFamily="65" charset="-120"/>
                <a:ea typeface="標楷體" panose="03000509000000000000" pitchFamily="65" charset="-120"/>
                <a:hlinkClick r:id="rId4"/>
              </a:rPr>
              <a:t>/</a:t>
            </a:r>
            <a:r>
              <a:rPr lang="zh-TW" altLang="en-US" dirty="0">
                <a:solidFill>
                  <a:srgbClr val="404040"/>
                </a:solidFill>
                <a:latin typeface="標楷體" panose="03000509000000000000" pitchFamily="65" charset="-120"/>
                <a:ea typeface="標楷體" panose="03000509000000000000" pitchFamily="65" charset="-120"/>
                <a:hlinkClick r:id="rId4"/>
              </a:rPr>
              <a:t>板塊</a:t>
            </a:r>
            <a:r>
              <a:rPr lang="zh-TW" altLang="en-US" dirty="0">
                <a:solidFill>
                  <a:srgbClr val="404040"/>
                </a:solidFill>
                <a:latin typeface="標楷體" panose="03000509000000000000" pitchFamily="65" charset="-120"/>
                <a:ea typeface="標楷體" panose="03000509000000000000" pitchFamily="65" charset="-120"/>
              </a:rPr>
              <a:t>、</a:t>
            </a:r>
            <a:r>
              <a:rPr lang="zh-TW" altLang="en-US" dirty="0">
                <a:solidFill>
                  <a:srgbClr val="404040"/>
                </a:solidFill>
                <a:latin typeface="標楷體" panose="03000509000000000000" pitchFamily="65" charset="-120"/>
                <a:ea typeface="標楷體" panose="03000509000000000000" pitchFamily="65" charset="-120"/>
                <a:hlinkClick r:id="rId5"/>
              </a:rPr>
              <a:t>火山</a:t>
            </a:r>
            <a:r>
              <a:rPr lang="zh-TW" altLang="en-US" dirty="0">
                <a:solidFill>
                  <a:srgbClr val="404040"/>
                </a:solidFill>
                <a:latin typeface="標楷體" panose="03000509000000000000" pitchFamily="65" charset="-120"/>
                <a:ea typeface="標楷體" panose="03000509000000000000" pitchFamily="65" charset="-120"/>
              </a:rPr>
              <a:t>、</a:t>
            </a:r>
            <a:r>
              <a:rPr lang="zh-TW" altLang="en-US" dirty="0">
                <a:solidFill>
                  <a:srgbClr val="404040"/>
                </a:solidFill>
                <a:latin typeface="標楷體" panose="03000509000000000000" pitchFamily="65" charset="-120"/>
                <a:ea typeface="標楷體" panose="03000509000000000000" pitchFamily="65" charset="-120"/>
                <a:hlinkClick r:id="rId6"/>
              </a:rPr>
              <a:t>海嘯</a:t>
            </a:r>
            <a:br>
              <a:rPr lang="en-US" altLang="zh-TW" dirty="0">
                <a:solidFill>
                  <a:srgbClr val="404040"/>
                </a:solidFill>
                <a:latin typeface="標楷體" panose="03000509000000000000" pitchFamily="65" charset="-120"/>
                <a:ea typeface="標楷體" panose="03000509000000000000" pitchFamily="65" charset="-120"/>
              </a:rPr>
            </a:br>
            <a:r>
              <a:rPr lang="zh-TW" altLang="en-US" dirty="0">
                <a:solidFill>
                  <a:srgbClr val="404040"/>
                </a:solidFill>
                <a:latin typeface="標楷體" panose="03000509000000000000" pitchFamily="65" charset="-120"/>
                <a:ea typeface="標楷體" panose="03000509000000000000" pitchFamily="65" charset="-120"/>
                <a:hlinkClick r:id="rId7"/>
              </a:rPr>
              <a:t>第二章之圖</a:t>
            </a:r>
            <a:r>
              <a:rPr lang="en-US" altLang="zh-TW" dirty="0">
                <a:solidFill>
                  <a:srgbClr val="404040"/>
                </a:solidFill>
                <a:latin typeface="標楷體" panose="03000509000000000000" pitchFamily="65" charset="-120"/>
                <a:ea typeface="標楷體" panose="03000509000000000000" pitchFamily="65" charset="-120"/>
                <a:hlinkClick r:id="rId7"/>
              </a:rPr>
              <a:t>/</a:t>
            </a:r>
            <a:r>
              <a:rPr lang="zh-TW" altLang="en-US" dirty="0">
                <a:solidFill>
                  <a:srgbClr val="404040"/>
                </a:solidFill>
                <a:latin typeface="標楷體" panose="03000509000000000000" pitchFamily="65" charset="-120"/>
                <a:ea typeface="標楷體" panose="03000509000000000000" pitchFamily="65" charset="-120"/>
                <a:hlinkClick r:id="rId7"/>
              </a:rPr>
              <a:t>警報</a:t>
            </a:r>
            <a:br>
              <a:rPr lang="en-US" altLang="zh-TW" dirty="0">
                <a:solidFill>
                  <a:srgbClr val="404040"/>
                </a:solidFill>
                <a:latin typeface="標楷體" panose="03000509000000000000" pitchFamily="65" charset="-120"/>
                <a:ea typeface="標楷體" panose="03000509000000000000" pitchFamily="65" charset="-120"/>
              </a:rPr>
            </a:br>
            <a:r>
              <a:rPr lang="zh-TW" altLang="en-US" dirty="0">
                <a:solidFill>
                  <a:srgbClr val="404040"/>
                </a:solidFill>
                <a:latin typeface="標楷體" panose="03000509000000000000" pitchFamily="65" charset="-120"/>
                <a:ea typeface="標楷體" panose="03000509000000000000" pitchFamily="65" charset="-120"/>
                <a:hlinkClick r:id="rId8"/>
              </a:rPr>
              <a:t>第三章之圖</a:t>
            </a:r>
            <a:r>
              <a:rPr lang="en-US" altLang="zh-TW" dirty="0">
                <a:solidFill>
                  <a:srgbClr val="404040"/>
                </a:solidFill>
                <a:latin typeface="標楷體" panose="03000509000000000000" pitchFamily="65" charset="-120"/>
                <a:ea typeface="標楷體" panose="03000509000000000000" pitchFamily="65" charset="-120"/>
                <a:hlinkClick r:id="rId8"/>
              </a:rPr>
              <a:t>/</a:t>
            </a:r>
            <a:r>
              <a:rPr lang="zh-TW" altLang="en-US" dirty="0">
                <a:solidFill>
                  <a:srgbClr val="404040"/>
                </a:solidFill>
                <a:latin typeface="標楷體" panose="03000509000000000000" pitchFamily="65" charset="-120"/>
                <a:ea typeface="標楷體" panose="03000509000000000000" pitchFamily="65" charset="-120"/>
                <a:hlinkClick r:id="rId8"/>
              </a:rPr>
              <a:t>防災</a:t>
            </a:r>
            <a:br>
              <a:rPr lang="en-US" altLang="zh-TW" dirty="0">
                <a:solidFill>
                  <a:srgbClr val="404040"/>
                </a:solidFill>
                <a:latin typeface="標楷體" panose="03000509000000000000" pitchFamily="65" charset="-120"/>
                <a:ea typeface="標楷體" panose="03000509000000000000" pitchFamily="65" charset="-120"/>
              </a:rPr>
            </a:br>
            <a:r>
              <a:rPr lang="zh-TW" altLang="en-US" dirty="0">
                <a:solidFill>
                  <a:srgbClr val="404040"/>
                </a:solidFill>
                <a:latin typeface="標楷體" panose="03000509000000000000" pitchFamily="65" charset="-120"/>
                <a:ea typeface="標楷體" panose="03000509000000000000" pitchFamily="65" charset="-120"/>
                <a:hlinkClick r:id="rId9"/>
              </a:rPr>
              <a:t>第四章之圖</a:t>
            </a:r>
            <a:r>
              <a:rPr lang="en-US" altLang="zh-TW" dirty="0">
                <a:solidFill>
                  <a:srgbClr val="404040"/>
                </a:solidFill>
                <a:latin typeface="標楷體" panose="03000509000000000000" pitchFamily="65" charset="-120"/>
                <a:ea typeface="標楷體" panose="03000509000000000000" pitchFamily="65" charset="-120"/>
                <a:hlinkClick r:id="rId9"/>
              </a:rPr>
              <a:t>/</a:t>
            </a:r>
            <a:r>
              <a:rPr lang="zh-TW" altLang="en-US" dirty="0">
                <a:solidFill>
                  <a:srgbClr val="404040"/>
                </a:solidFill>
                <a:latin typeface="標楷體" panose="03000509000000000000" pitchFamily="65" charset="-120"/>
                <a:ea typeface="標楷體" panose="03000509000000000000" pitchFamily="65" charset="-120"/>
                <a:hlinkClick r:id="rId9"/>
              </a:rPr>
              <a:t>觀測站</a:t>
            </a:r>
            <a:br>
              <a:rPr lang="en-US" altLang="zh-TW" dirty="0">
                <a:solidFill>
                  <a:srgbClr val="404040"/>
                </a:solidFill>
                <a:latin typeface="標楷體" panose="03000509000000000000" pitchFamily="65" charset="-120"/>
                <a:ea typeface="標楷體" panose="03000509000000000000" pitchFamily="65" charset="-120"/>
              </a:rPr>
            </a:br>
            <a:r>
              <a:rPr lang="zh-TW" altLang="en-US" dirty="0">
                <a:solidFill>
                  <a:srgbClr val="404040"/>
                </a:solidFill>
                <a:latin typeface="標楷體" panose="03000509000000000000" pitchFamily="65" charset="-120"/>
                <a:ea typeface="標楷體" panose="03000509000000000000" pitchFamily="65" charset="-120"/>
                <a:hlinkClick r:id="rId2"/>
              </a:rPr>
              <a:t>第五章之圖</a:t>
            </a:r>
            <a:r>
              <a:rPr lang="en-US" altLang="zh-TW" dirty="0">
                <a:solidFill>
                  <a:srgbClr val="404040"/>
                </a:solidFill>
                <a:latin typeface="標楷體" panose="03000509000000000000" pitchFamily="65" charset="-120"/>
                <a:ea typeface="標楷體" panose="03000509000000000000" pitchFamily="65" charset="-120"/>
                <a:hlinkClick r:id="rId2"/>
              </a:rPr>
              <a:t>/921</a:t>
            </a:r>
            <a:r>
              <a:rPr lang="zh-TW" altLang="en-US" dirty="0">
                <a:solidFill>
                  <a:srgbClr val="404040"/>
                </a:solidFill>
                <a:latin typeface="標楷體" panose="03000509000000000000" pitchFamily="65" charset="-120"/>
                <a:ea typeface="標楷體" panose="03000509000000000000" pitchFamily="65" charset="-120"/>
                <a:hlinkClick r:id="rId2"/>
              </a:rPr>
              <a:t>圖片回顧</a:t>
            </a:r>
            <a:br>
              <a:rPr lang="en-US" altLang="zh-TW" dirty="0">
                <a:solidFill>
                  <a:srgbClr val="404040"/>
                </a:solidFill>
                <a:latin typeface="標楷體" panose="03000509000000000000" pitchFamily="65" charset="-120"/>
                <a:ea typeface="標楷體" panose="03000509000000000000" pitchFamily="65" charset="-120"/>
              </a:rPr>
            </a:br>
            <a:r>
              <a:rPr lang="zh-TW" altLang="en-US" dirty="0">
                <a:solidFill>
                  <a:srgbClr val="404040"/>
                </a:solidFill>
                <a:latin typeface="標楷體" panose="03000509000000000000" pitchFamily="65" charset="-120"/>
                <a:ea typeface="標楷體" panose="03000509000000000000" pitchFamily="65" charset="-120"/>
                <a:hlinkClick r:id="rId10"/>
              </a:rPr>
              <a:t>超連結之圖</a:t>
            </a:r>
            <a:endParaRPr lang="zh-TW" altLang="en-US" dirty="0">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54AB259D-0D34-4C45-AECA-5B02C0922C7F}"/>
              </a:ext>
            </a:extLst>
          </p:cNvPr>
          <p:cNvPicPr>
            <a:picLocks noChangeAspect="1"/>
          </p:cNvPicPr>
          <p:nvPr/>
        </p:nvPicPr>
        <p:blipFill>
          <a:blip r:embed="rId11">
            <a:alphaModFix amt="34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213069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757</Words>
  <Application>Microsoft Office PowerPoint</Application>
  <PresentationFormat>寬螢幕</PresentationFormat>
  <Paragraphs>26</Paragraphs>
  <Slides>8</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8</vt:i4>
      </vt:variant>
    </vt:vector>
  </HeadingPairs>
  <TitlesOfParts>
    <vt:vector size="18" baseType="lpstr">
      <vt:lpstr>華康魏碑體(P)</vt:lpstr>
      <vt:lpstr>華康儷中黑(P)</vt:lpstr>
      <vt:lpstr>新細明體</vt:lpstr>
      <vt:lpstr>標楷體</vt:lpstr>
      <vt:lpstr>Arial</vt:lpstr>
      <vt:lpstr>Bahnschrift</vt:lpstr>
      <vt:lpstr>Calibri</vt:lpstr>
      <vt:lpstr>Calibri Light</vt:lpstr>
      <vt:lpstr>Segoe UI</vt:lpstr>
      <vt:lpstr>Office 佈景主題</vt:lpstr>
      <vt:lpstr>PowerPoint 簡報</vt:lpstr>
      <vt:lpstr>目次</vt:lpstr>
      <vt:lpstr>第一章 常見地震成因</vt:lpstr>
      <vt:lpstr>第二章 中央氣象署對地震消息的發布途徑  </vt:lpstr>
      <vt:lpstr>第三章 地震觀測站之作用</vt:lpstr>
      <vt:lpstr>第四章 地震防災應變措施</vt:lpstr>
      <vt:lpstr>第五章 總結與心得</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8</cp:revision>
  <dcterms:created xsi:type="dcterms:W3CDTF">2024-04-23T00:23:39Z</dcterms:created>
  <dcterms:modified xsi:type="dcterms:W3CDTF">2024-04-23T01:20:13Z</dcterms:modified>
</cp:coreProperties>
</file>