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601200" cy="12801600" type="A3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32">
          <p15:clr>
            <a:srgbClr val="A4A3A4"/>
          </p15:clr>
        </p15:guide>
        <p15:guide id="2" pos="30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45" d="100"/>
          <a:sy n="45" d="100"/>
        </p:scale>
        <p:origin x="2006" y="91"/>
      </p:cViewPr>
      <p:guideLst>
        <p:guide orient="horz" pos="4032"/>
        <p:guide pos="30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4934D4-75C2-4F45-BF1B-3739E0A06587}" type="datetimeFigureOut">
              <a:rPr lang="zh-TW" altLang="en-US" smtClean="0"/>
              <a:t>2021/1/7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1241425"/>
            <a:ext cx="25114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66A51-AD51-4677-A85F-1284586732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8102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13037-FF41-4518-BD45-F57374F7A2ED}" type="datetimeFigureOut">
              <a:rPr lang="zh-TW" altLang="en-US" smtClean="0"/>
              <a:t>2021/1/7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55C31-8C27-4932-86BE-2196089C23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0476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13037-FF41-4518-BD45-F57374F7A2ED}" type="datetimeFigureOut">
              <a:rPr lang="zh-TW" altLang="en-US" smtClean="0"/>
              <a:t>2021/1/7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55C31-8C27-4932-86BE-2196089C23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2531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13037-FF41-4518-BD45-F57374F7A2ED}" type="datetimeFigureOut">
              <a:rPr lang="zh-TW" altLang="en-US" smtClean="0"/>
              <a:t>2021/1/7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55C31-8C27-4932-86BE-2196089C23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85933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13037-FF41-4518-BD45-F57374F7A2ED}" type="datetimeFigureOut">
              <a:rPr lang="zh-TW" altLang="en-US" smtClean="0"/>
              <a:t>2021/1/7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55C31-8C27-4932-86BE-2196089C23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1555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13037-FF41-4518-BD45-F57374F7A2ED}" type="datetimeFigureOut">
              <a:rPr lang="zh-TW" altLang="en-US" smtClean="0"/>
              <a:t>2021/1/7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55C31-8C27-4932-86BE-2196089C23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94314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13037-FF41-4518-BD45-F57374F7A2ED}" type="datetimeFigureOut">
              <a:rPr lang="zh-TW" altLang="en-US" smtClean="0"/>
              <a:t>2021/1/7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55C31-8C27-4932-86BE-2196089C23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63517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13037-FF41-4518-BD45-F57374F7A2ED}" type="datetimeFigureOut">
              <a:rPr lang="zh-TW" altLang="en-US" smtClean="0"/>
              <a:t>2021/1/7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55C31-8C27-4932-86BE-2196089C23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0341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13037-FF41-4518-BD45-F57374F7A2ED}" type="datetimeFigureOut">
              <a:rPr lang="zh-TW" altLang="en-US" smtClean="0"/>
              <a:t>2021/1/7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55C31-8C27-4932-86BE-2196089C23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43084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13037-FF41-4518-BD45-F57374F7A2ED}" type="datetimeFigureOut">
              <a:rPr lang="zh-TW" altLang="en-US" smtClean="0"/>
              <a:t>2021/1/7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55C31-8C27-4932-86BE-2196089C23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4829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13037-FF41-4518-BD45-F57374F7A2ED}" type="datetimeFigureOut">
              <a:rPr lang="zh-TW" altLang="en-US" smtClean="0"/>
              <a:t>2021/1/7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55C31-8C27-4932-86BE-2196089C23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32227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13037-FF41-4518-BD45-F57374F7A2ED}" type="datetimeFigureOut">
              <a:rPr lang="zh-TW" altLang="en-US" smtClean="0"/>
              <a:t>2021/1/7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55C31-8C27-4932-86BE-2196089C23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4702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chemeClr val="accent4">
                <a:lumMod val="40000"/>
                <a:lumOff val="60000"/>
              </a:schemeClr>
            </a:gs>
            <a:gs pos="83000">
              <a:schemeClr val="accent4">
                <a:lumMod val="60000"/>
                <a:lumOff val="40000"/>
              </a:schemeClr>
            </a:gs>
            <a:gs pos="100000">
              <a:schemeClr val="accent4">
                <a:lumMod val="7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E13037-FF41-4518-BD45-F57374F7A2ED}" type="datetimeFigureOut">
              <a:rPr lang="zh-TW" altLang="en-US" smtClean="0"/>
              <a:t>2021/1/7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B55C31-8C27-4932-86BE-2196089C23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06586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3551" y="11950048"/>
            <a:ext cx="3458067" cy="7093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78040" y="95452"/>
            <a:ext cx="2552293" cy="2552293"/>
            <a:chOff x="156412" y="95452"/>
            <a:chExt cx="2552293" cy="2552293"/>
          </a:xfrm>
        </p:grpSpPr>
        <p:sp>
          <p:nvSpPr>
            <p:cNvPr id="10" name="橢圓 9"/>
            <p:cNvSpPr/>
            <p:nvPr/>
          </p:nvSpPr>
          <p:spPr>
            <a:xfrm>
              <a:off x="173993" y="95452"/>
              <a:ext cx="2517038" cy="2552293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11" name="文字方塊 10"/>
            <p:cNvSpPr txBox="1"/>
            <p:nvPr/>
          </p:nvSpPr>
          <p:spPr>
            <a:xfrm>
              <a:off x="263009" y="973127"/>
              <a:ext cx="233910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24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智慧自造創意營</a:t>
              </a:r>
            </a:p>
          </p:txBody>
        </p:sp>
        <p:sp>
          <p:nvSpPr>
            <p:cNvPr id="12" name="文字方塊 11"/>
            <p:cNvSpPr txBox="1"/>
            <p:nvPr/>
          </p:nvSpPr>
          <p:spPr>
            <a:xfrm>
              <a:off x="878561" y="511462"/>
              <a:ext cx="110799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2400" dirty="0" smtClean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機械群</a:t>
              </a:r>
              <a:endParaRPr lang="zh-TW" altLang="en-US" sz="24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22" name="文字方塊 21"/>
            <p:cNvSpPr txBox="1"/>
            <p:nvPr/>
          </p:nvSpPr>
          <p:spPr>
            <a:xfrm>
              <a:off x="763154" y="1434792"/>
              <a:ext cx="1338828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2400" dirty="0" smtClean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 </a:t>
              </a:r>
              <a:r>
                <a:rPr lang="en-US" altLang="zh-TW" dirty="0" smtClean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1/26</a:t>
              </a:r>
              <a:r>
                <a:rPr lang="zh-TW" altLang="en-US" dirty="0" smtClean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   </a:t>
              </a:r>
              <a:endParaRPr lang="en-US" altLang="zh-TW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algn="ctr"/>
              <a:r>
                <a:rPr lang="zh-TW" altLang="en-US" dirty="0" smtClean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週二下午  </a:t>
              </a:r>
              <a:endParaRPr lang="en-US" altLang="zh-TW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23" name="橢圓 22"/>
            <p:cNvSpPr/>
            <p:nvPr/>
          </p:nvSpPr>
          <p:spPr>
            <a:xfrm>
              <a:off x="156412" y="95452"/>
              <a:ext cx="2552293" cy="2552293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4259733" y="30"/>
            <a:ext cx="5182950" cy="1473627"/>
            <a:chOff x="3892209" y="1006055"/>
            <a:chExt cx="4810470" cy="1214744"/>
          </a:xfrm>
        </p:grpSpPr>
        <p:sp>
          <p:nvSpPr>
            <p:cNvPr id="14" name="文字方塊 13"/>
            <p:cNvSpPr txBox="1"/>
            <p:nvPr/>
          </p:nvSpPr>
          <p:spPr>
            <a:xfrm>
              <a:off x="4081941" y="1840238"/>
              <a:ext cx="4456262" cy="3805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400" dirty="0">
                  <a:solidFill>
                    <a:srgbClr val="7030A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桃園市國中生學術及性向探索</a:t>
              </a:r>
              <a:r>
                <a:rPr lang="zh-TW" altLang="en-US" sz="2400" dirty="0" smtClean="0">
                  <a:solidFill>
                    <a:srgbClr val="7030A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活動</a:t>
              </a:r>
              <a:endParaRPr lang="zh-TW" altLang="en-US" sz="24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3892209" y="1052226"/>
              <a:ext cx="1748463" cy="9133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6600" b="1" dirty="0" smtClean="0">
                  <a:solidFill>
                    <a:srgbClr val="C0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2021</a:t>
              </a:r>
              <a:endParaRPr lang="zh-TW" altLang="en-US" sz="66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25" name="文字方塊 24"/>
            <p:cNvSpPr txBox="1"/>
            <p:nvPr/>
          </p:nvSpPr>
          <p:spPr>
            <a:xfrm>
              <a:off x="5531878" y="1006055"/>
              <a:ext cx="3170801" cy="91334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6600" spc="-300" dirty="0">
                  <a:solidFill>
                    <a:srgbClr val="C0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寒假</a:t>
              </a:r>
              <a:r>
                <a:rPr lang="zh-TW" altLang="en-US" sz="6600" spc="-300" dirty="0" smtClean="0">
                  <a:solidFill>
                    <a:srgbClr val="C0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營隊</a:t>
              </a:r>
              <a:endParaRPr lang="zh-TW" altLang="en-US" sz="6600" spc="-3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grpSp>
        <p:nvGrpSpPr>
          <p:cNvPr id="41" name="群組 40"/>
          <p:cNvGrpSpPr/>
          <p:nvPr/>
        </p:nvGrpSpPr>
        <p:grpSpPr>
          <a:xfrm>
            <a:off x="2685550" y="928275"/>
            <a:ext cx="6955750" cy="1440000"/>
            <a:chOff x="2898926" y="1031158"/>
            <a:chExt cx="6955750" cy="1440000"/>
          </a:xfrm>
        </p:grpSpPr>
        <p:cxnSp>
          <p:nvCxnSpPr>
            <p:cNvPr id="30" name="直線接點 29"/>
            <p:cNvCxnSpPr/>
            <p:nvPr/>
          </p:nvCxnSpPr>
          <p:spPr>
            <a:xfrm rot="5400000">
              <a:off x="2184964" y="1751158"/>
              <a:ext cx="1440000" cy="0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文字方塊 30"/>
            <p:cNvSpPr txBox="1"/>
            <p:nvPr/>
          </p:nvSpPr>
          <p:spPr>
            <a:xfrm>
              <a:off x="2898926" y="1459378"/>
              <a:ext cx="6955750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課程內容：</a:t>
              </a:r>
              <a:endPara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r>
                <a:rPr lang="zh-TW" altLang="en-US" sz="16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無人空拍機組裝駕駛攝影、</a:t>
              </a:r>
              <a:r>
                <a:rPr lang="en-US" altLang="zh-TW" sz="16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3D</a:t>
              </a:r>
              <a:r>
                <a:rPr lang="zh-TW" altLang="en-US" sz="16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立體</a:t>
              </a:r>
              <a:r>
                <a:rPr lang="zh-TW" altLang="en-US" sz="16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繪圖、</a:t>
              </a:r>
              <a:r>
                <a:rPr lang="zh-TW" altLang="en-US" sz="16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機器手臂</a:t>
              </a:r>
              <a:r>
                <a:rPr lang="zh-TW" altLang="en-US" sz="16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、仿</a:t>
              </a:r>
              <a:r>
                <a:rPr lang="zh-TW" altLang="en-US" sz="16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生獸</a:t>
              </a:r>
              <a:r>
                <a:rPr lang="zh-TW" altLang="en-US" sz="16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、</a:t>
              </a:r>
              <a:r>
                <a:rPr lang="en-US" altLang="zh-TW" sz="16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3D</a:t>
              </a:r>
              <a:r>
                <a:rPr lang="zh-TW" altLang="en-US" sz="16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列印掃描機</a:t>
              </a:r>
            </a:p>
            <a:p>
              <a:r>
                <a:rPr lang="zh-TW" altLang="en-US" sz="16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報名</a:t>
              </a:r>
              <a:r>
                <a:rPr lang="zh-TW" altLang="en-US" sz="16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時間：即日起至各次活動前</a:t>
              </a:r>
              <a:r>
                <a:rPr lang="en-US" altLang="zh-TW" sz="16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3</a:t>
              </a:r>
              <a:r>
                <a:rPr lang="zh-TW" altLang="en-US" sz="16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天</a:t>
              </a:r>
              <a:r>
                <a:rPr lang="zh-TW" altLang="en-US" sz="16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止 </a:t>
              </a:r>
              <a:endPara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grpSp>
        <p:nvGrpSpPr>
          <p:cNvPr id="42" name="群組 41"/>
          <p:cNvGrpSpPr/>
          <p:nvPr/>
        </p:nvGrpSpPr>
        <p:grpSpPr>
          <a:xfrm>
            <a:off x="5013180" y="2979455"/>
            <a:ext cx="4175197" cy="1458664"/>
            <a:chOff x="2904964" y="1012494"/>
            <a:chExt cx="4175197" cy="1458664"/>
          </a:xfrm>
        </p:grpSpPr>
        <p:cxnSp>
          <p:nvCxnSpPr>
            <p:cNvPr id="43" name="直線接點 42"/>
            <p:cNvCxnSpPr/>
            <p:nvPr/>
          </p:nvCxnSpPr>
          <p:spPr>
            <a:xfrm rot="5400000">
              <a:off x="2184964" y="1751158"/>
              <a:ext cx="1440000" cy="0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文字方塊 43"/>
            <p:cNvSpPr txBox="1"/>
            <p:nvPr/>
          </p:nvSpPr>
          <p:spPr>
            <a:xfrm>
              <a:off x="2929666" y="1012494"/>
              <a:ext cx="4150495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課程內容：</a:t>
              </a:r>
              <a:endPara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r>
                <a:rPr lang="en-US" altLang="zh-TW" dirty="0" err="1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mBot</a:t>
              </a:r>
              <a:r>
                <a:rPr lang="zh-TW" altLang="en-US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遙控手、</a:t>
              </a:r>
              <a:r>
                <a: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程式</a:t>
              </a:r>
              <a:r>
                <a:rPr lang="en-US" altLang="zh-TW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easy</a:t>
              </a:r>
              <a:r>
                <a: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寫、機器人</a:t>
              </a:r>
              <a:r>
                <a:rPr lang="en-US" altLang="zh-TW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PK</a:t>
              </a:r>
              <a:r>
                <a: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賽</a:t>
              </a:r>
              <a:endPara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r>
                <a: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報名</a:t>
              </a:r>
              <a:r>
                <a:rPr lang="zh-TW" altLang="en-US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時間：即日</a:t>
              </a:r>
              <a:r>
                <a: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起至各次活動前</a:t>
              </a:r>
              <a:r>
                <a:rPr lang="en-US" altLang="zh-TW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3</a:t>
              </a:r>
              <a:r>
                <a: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天止</a:t>
              </a:r>
            </a:p>
          </p:txBody>
        </p:sp>
      </p:grpSp>
      <p:sp>
        <p:nvSpPr>
          <p:cNvPr id="45" name="橢圓 44"/>
          <p:cNvSpPr/>
          <p:nvPr/>
        </p:nvSpPr>
        <p:spPr>
          <a:xfrm>
            <a:off x="92129" y="4114673"/>
            <a:ext cx="2655282" cy="2554539"/>
          </a:xfrm>
          <a:prstGeom prst="ellipse">
            <a:avLst/>
          </a:prstGeom>
          <a:solidFill>
            <a:srgbClr val="0070C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6" name="文字方塊 45"/>
          <p:cNvSpPr txBox="1"/>
          <p:nvPr/>
        </p:nvSpPr>
        <p:spPr>
          <a:xfrm>
            <a:off x="111806" y="4998787"/>
            <a:ext cx="26084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2400" spc="-3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多媒體</a:t>
            </a:r>
            <a:r>
              <a:rPr lang="zh-TW" altLang="en-US" sz="2400" spc="-3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動畫師體驗營</a:t>
            </a:r>
          </a:p>
        </p:txBody>
      </p:sp>
      <p:sp>
        <p:nvSpPr>
          <p:cNvPr id="47" name="文字方塊 46"/>
          <p:cNvSpPr txBox="1"/>
          <p:nvPr/>
        </p:nvSpPr>
        <p:spPr>
          <a:xfrm>
            <a:off x="800863" y="4552689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設計</a:t>
            </a:r>
            <a:r>
              <a:rPr lang="zh-TW" altLang="en-US" sz="24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群</a:t>
            </a:r>
            <a:endParaRPr lang="zh-TW" altLang="en-US" sz="2400" b="1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9" name="橢圓 48"/>
          <p:cNvSpPr/>
          <p:nvPr/>
        </p:nvSpPr>
        <p:spPr>
          <a:xfrm>
            <a:off x="92129" y="4089890"/>
            <a:ext cx="2655281" cy="2600053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50" name="群組 49"/>
          <p:cNvGrpSpPr/>
          <p:nvPr/>
        </p:nvGrpSpPr>
        <p:grpSpPr>
          <a:xfrm>
            <a:off x="3050881" y="4914123"/>
            <a:ext cx="6481148" cy="1176286"/>
            <a:chOff x="2916022" y="961620"/>
            <a:chExt cx="6481148" cy="1269898"/>
          </a:xfrm>
        </p:grpSpPr>
        <p:cxnSp>
          <p:nvCxnSpPr>
            <p:cNvPr id="51" name="直線接點 50"/>
            <p:cNvCxnSpPr/>
            <p:nvPr/>
          </p:nvCxnSpPr>
          <p:spPr>
            <a:xfrm>
              <a:off x="2916022" y="961620"/>
              <a:ext cx="14150" cy="1269898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文字方塊 51"/>
            <p:cNvSpPr txBox="1"/>
            <p:nvPr/>
          </p:nvSpPr>
          <p:spPr>
            <a:xfrm>
              <a:off x="2919115" y="1015273"/>
              <a:ext cx="6478055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課程內容：</a:t>
              </a:r>
              <a:endPara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r>
                <a:rPr lang="zh-TW" altLang="en-US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歡樂</a:t>
              </a:r>
              <a:r>
                <a: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動</a:t>
              </a:r>
              <a:r>
                <a:rPr lang="zh-TW" altLang="en-US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畫師、</a:t>
              </a:r>
              <a:r>
                <a:rPr lang="en-US" altLang="zh-TW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3D</a:t>
              </a:r>
              <a:r>
                <a: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全習機示範、創意插圖設計、虛擬攝影棚體驗</a:t>
              </a:r>
              <a:endPara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r>
                <a: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報名</a:t>
              </a:r>
              <a:r>
                <a:rPr lang="zh-TW" altLang="en-US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時間：即日起</a:t>
              </a:r>
              <a:r>
                <a: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至各次活動前</a:t>
              </a:r>
              <a:r>
                <a:rPr lang="en-US" altLang="zh-TW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3</a:t>
              </a:r>
              <a:r>
                <a: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天止</a:t>
              </a:r>
              <a:endPara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r>
                <a:rPr lang="zh-TW" altLang="en-US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 </a:t>
              </a:r>
              <a:endParaRPr lang="zh-TW" altLang="en-US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sp>
        <p:nvSpPr>
          <p:cNvPr id="53" name="橢圓 52"/>
          <p:cNvSpPr/>
          <p:nvPr/>
        </p:nvSpPr>
        <p:spPr>
          <a:xfrm>
            <a:off x="1672408" y="6274108"/>
            <a:ext cx="3215598" cy="2805230"/>
          </a:xfrm>
          <a:prstGeom prst="ellipse">
            <a:avLst/>
          </a:prstGeom>
          <a:solidFill>
            <a:srgbClr val="7030A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4" name="文字方塊 53"/>
          <p:cNvSpPr txBox="1"/>
          <p:nvPr/>
        </p:nvSpPr>
        <p:spPr>
          <a:xfrm>
            <a:off x="2620356" y="6694700"/>
            <a:ext cx="1242648" cy="6052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altLang="zh-TW" spc="-15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Camp </a:t>
            </a:r>
            <a:r>
              <a:rPr lang="en-US" altLang="zh-TW" spc="-150" dirty="0" err="1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Lio</a:t>
            </a:r>
            <a:r>
              <a:rPr lang="en-US" altLang="zh-TW" spc="-15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-Ho</a:t>
            </a:r>
          </a:p>
          <a:p>
            <a:pPr algn="ctr">
              <a:lnSpc>
                <a:spcPts val="2000"/>
              </a:lnSpc>
            </a:pPr>
            <a:r>
              <a:rPr lang="zh-TW" altLang="en-US" spc="-15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英語</a:t>
            </a:r>
            <a:r>
              <a:rPr lang="zh-TW" altLang="en-US" spc="-15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探索營</a:t>
            </a:r>
          </a:p>
        </p:txBody>
      </p:sp>
      <p:sp>
        <p:nvSpPr>
          <p:cNvPr id="55" name="文字方塊 54"/>
          <p:cNvSpPr txBox="1"/>
          <p:nvPr/>
        </p:nvSpPr>
        <p:spPr>
          <a:xfrm>
            <a:off x="2783138" y="6395265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外</a:t>
            </a:r>
            <a:r>
              <a:rPr lang="zh-TW" altLang="en-US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語</a:t>
            </a:r>
            <a:r>
              <a:rPr lang="zh-TW" altLang="en-US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群</a:t>
            </a:r>
            <a:endParaRPr lang="zh-TW" altLang="en-US" b="1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7" name="橢圓 56"/>
          <p:cNvSpPr/>
          <p:nvPr/>
        </p:nvSpPr>
        <p:spPr>
          <a:xfrm>
            <a:off x="1672408" y="6250153"/>
            <a:ext cx="3200565" cy="2823288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1" name="文字方塊 60"/>
          <p:cNvSpPr txBox="1"/>
          <p:nvPr/>
        </p:nvSpPr>
        <p:spPr>
          <a:xfrm>
            <a:off x="2338583" y="7975785"/>
            <a:ext cx="1843771" cy="65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400"/>
              </a:lnSpc>
            </a:pPr>
            <a:r>
              <a:rPr lang="zh-TW" altLang="en-US" spc="-3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和式</a:t>
            </a:r>
            <a:r>
              <a:rPr lang="zh-TW" altLang="en-US" spc="-3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物</a:t>
            </a:r>
            <a:r>
              <a:rPr lang="zh-TW" altLang="en-US" spc="-3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語超值</a:t>
            </a:r>
            <a:endParaRPr lang="en-US" altLang="zh-TW" spc="-3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>
              <a:lnSpc>
                <a:spcPts val="2000"/>
              </a:lnSpc>
            </a:pPr>
            <a:r>
              <a:rPr lang="zh-TW" altLang="en-US" spc="-3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體驗日文</a:t>
            </a:r>
            <a:r>
              <a:rPr lang="zh-TW" altLang="en-US" spc="-3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營</a:t>
            </a:r>
          </a:p>
        </p:txBody>
      </p:sp>
      <p:grpSp>
        <p:nvGrpSpPr>
          <p:cNvPr id="65" name="群組 64"/>
          <p:cNvGrpSpPr/>
          <p:nvPr/>
        </p:nvGrpSpPr>
        <p:grpSpPr>
          <a:xfrm>
            <a:off x="4945057" y="6785455"/>
            <a:ext cx="4612957" cy="1805387"/>
            <a:chOff x="5020053" y="7127171"/>
            <a:chExt cx="4724424" cy="1805387"/>
          </a:xfrm>
        </p:grpSpPr>
        <p:sp>
          <p:nvSpPr>
            <p:cNvPr id="60" name="文字方塊 59"/>
            <p:cNvSpPr txBox="1"/>
            <p:nvPr/>
          </p:nvSpPr>
          <p:spPr>
            <a:xfrm>
              <a:off x="5089822" y="7229645"/>
              <a:ext cx="4654655" cy="16619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7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課程內容</a:t>
              </a:r>
              <a:r>
                <a:rPr lang="zh-TW" altLang="en-US" sz="17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：外籍教師全英語營隊、聖誕也瘋狂</a:t>
              </a:r>
              <a:endParaRPr lang="en-US" altLang="zh-TW" sz="1700" dirty="0" smtClean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r>
                <a:rPr lang="zh-TW" altLang="en-US" sz="17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報名時間：即日起</a:t>
              </a:r>
              <a:r>
                <a:rPr lang="zh-TW" altLang="en-US" sz="17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至各次活動前</a:t>
              </a:r>
              <a:r>
                <a:rPr lang="en-US" altLang="zh-TW" sz="17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3</a:t>
              </a:r>
              <a:r>
                <a:rPr lang="zh-TW" altLang="en-US" sz="17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天止</a:t>
              </a:r>
              <a:endParaRPr lang="en-US" altLang="zh-TW" sz="1700" dirty="0" smtClean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endParaRPr lang="en-US" altLang="zh-TW" sz="1700" dirty="0" smtClean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r>
                <a:rPr lang="zh-TW" altLang="en-US" sz="17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課程</a:t>
              </a:r>
              <a:r>
                <a:rPr lang="zh-TW" altLang="en-US" sz="17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內容</a:t>
              </a:r>
              <a:r>
                <a:rPr lang="zh-TW" altLang="en-US" sz="17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：</a:t>
              </a:r>
              <a:r>
                <a:rPr lang="en-US" altLang="zh-TW" sz="17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50</a:t>
              </a:r>
              <a:r>
                <a:rPr lang="zh-TW" altLang="en-US" sz="17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音初體驗、日語生活</a:t>
              </a:r>
              <a:r>
                <a:rPr lang="zh-TW" altLang="en-US" sz="17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會話、</a:t>
              </a:r>
              <a:endParaRPr lang="en-US" altLang="zh-TW" sz="1700" dirty="0" smtClean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r>
                <a:rPr lang="zh-TW" altLang="en-US" sz="17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          動</a:t>
              </a:r>
              <a:r>
                <a:rPr lang="zh-TW" altLang="en-US" sz="17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漫與章魚燒的相遇</a:t>
              </a:r>
              <a:endParaRPr lang="en-US" altLang="zh-TW" sz="1700" dirty="0" smtClean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r>
                <a:rPr lang="zh-TW" altLang="en-US" sz="17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報名時間：</a:t>
              </a:r>
              <a:r>
                <a:rPr lang="zh-TW" altLang="en-US" sz="17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即日</a:t>
              </a:r>
              <a:r>
                <a:rPr lang="zh-TW" altLang="en-US" sz="17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起至各次活動前</a:t>
              </a:r>
              <a:r>
                <a:rPr lang="en-US" altLang="zh-TW" sz="17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3</a:t>
              </a:r>
              <a:r>
                <a:rPr lang="zh-TW" altLang="en-US" sz="17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天止</a:t>
              </a:r>
            </a:p>
          </p:txBody>
        </p:sp>
        <p:cxnSp>
          <p:nvCxnSpPr>
            <p:cNvPr id="63" name="直線接點 62"/>
            <p:cNvCxnSpPr/>
            <p:nvPr/>
          </p:nvCxnSpPr>
          <p:spPr>
            <a:xfrm>
              <a:off x="5020053" y="7127171"/>
              <a:ext cx="19041" cy="1805387"/>
            </a:xfrm>
            <a:prstGeom prst="line">
              <a:avLst/>
            </a:prstGeom>
            <a:ln w="285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橢圓 65"/>
          <p:cNvSpPr/>
          <p:nvPr/>
        </p:nvSpPr>
        <p:spPr>
          <a:xfrm>
            <a:off x="269213" y="8845334"/>
            <a:ext cx="2681264" cy="2552293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7" name="文字方塊 66"/>
          <p:cNvSpPr txBox="1"/>
          <p:nvPr/>
        </p:nvSpPr>
        <p:spPr>
          <a:xfrm>
            <a:off x="531127" y="9713116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24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變</a:t>
            </a:r>
            <a:r>
              <a:rPr lang="zh-TW" altLang="en-US" sz="24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變</a:t>
            </a:r>
            <a:r>
              <a:rPr lang="zh-TW" altLang="en-US" sz="24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變玩</a:t>
            </a:r>
            <a:r>
              <a:rPr lang="zh-TW" altLang="en-US" sz="24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科學</a:t>
            </a:r>
          </a:p>
        </p:txBody>
      </p:sp>
      <p:cxnSp>
        <p:nvCxnSpPr>
          <p:cNvPr id="76" name="直線接點 75"/>
          <p:cNvCxnSpPr/>
          <p:nvPr/>
        </p:nvCxnSpPr>
        <p:spPr>
          <a:xfrm>
            <a:off x="1408163" y="2659339"/>
            <a:ext cx="1555" cy="1429431"/>
          </a:xfrm>
          <a:prstGeom prst="line">
            <a:avLst/>
          </a:prstGeom>
          <a:ln w="19050">
            <a:solidFill>
              <a:schemeClr val="accent3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文字方塊 67"/>
          <p:cNvSpPr txBox="1"/>
          <p:nvPr/>
        </p:nvSpPr>
        <p:spPr>
          <a:xfrm>
            <a:off x="992792" y="9251451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24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普通科</a:t>
            </a:r>
            <a:endParaRPr lang="zh-TW" altLang="en-US" sz="24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0" name="橢圓 69"/>
          <p:cNvSpPr/>
          <p:nvPr/>
        </p:nvSpPr>
        <p:spPr>
          <a:xfrm>
            <a:off x="270643" y="8835441"/>
            <a:ext cx="2663684" cy="2552293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71" name="群組 70"/>
          <p:cNvGrpSpPr/>
          <p:nvPr/>
        </p:nvGrpSpPr>
        <p:grpSpPr>
          <a:xfrm>
            <a:off x="3111476" y="9290423"/>
            <a:ext cx="6529824" cy="1800000"/>
            <a:chOff x="2904964" y="1031158"/>
            <a:chExt cx="6529819" cy="1800000"/>
          </a:xfrm>
        </p:grpSpPr>
        <p:cxnSp>
          <p:nvCxnSpPr>
            <p:cNvPr id="72" name="直線接點 71"/>
            <p:cNvCxnSpPr/>
            <p:nvPr/>
          </p:nvCxnSpPr>
          <p:spPr>
            <a:xfrm rot="5400000">
              <a:off x="2004964" y="1931158"/>
              <a:ext cx="1800000" cy="0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文字方塊 72"/>
            <p:cNvSpPr txBox="1"/>
            <p:nvPr/>
          </p:nvSpPr>
          <p:spPr>
            <a:xfrm>
              <a:off x="3017647" y="1079967"/>
              <a:ext cx="6417136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課程內容：</a:t>
              </a:r>
              <a:endPara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r>
                <a:rPr lang="zh-TW" altLang="en-US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法老</a:t>
              </a:r>
              <a:r>
                <a: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王之舌</a:t>
              </a:r>
              <a:r>
                <a: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&amp;</a:t>
              </a:r>
              <a:r>
                <a: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自製瓦斯爐</a:t>
              </a:r>
              <a:r>
                <a:rPr lang="zh-TW" altLang="en-US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、螺旋鑽、親愛的，我把</a:t>
              </a:r>
              <a:r>
                <a: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DNA</a:t>
              </a:r>
              <a:r>
                <a:rPr lang="zh-TW" altLang="en-US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取出來了</a:t>
              </a:r>
              <a:endPara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r>
                <a:rPr lang="zh-TW" altLang="en-US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報名時間：即日起</a:t>
              </a:r>
              <a:r>
                <a: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至各次活動前</a:t>
              </a:r>
              <a:r>
                <a:rPr lang="en-US" altLang="zh-TW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3</a:t>
              </a:r>
              <a:r>
                <a: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天止</a:t>
              </a:r>
              <a:endPara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r>
                <a:rPr lang="zh-TW" altLang="en-US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 </a:t>
              </a:r>
              <a:endParaRPr lang="zh-TW" altLang="en-US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cxnSp>
        <p:nvCxnSpPr>
          <p:cNvPr id="77" name="直線接點 76"/>
          <p:cNvCxnSpPr/>
          <p:nvPr/>
        </p:nvCxnSpPr>
        <p:spPr>
          <a:xfrm>
            <a:off x="1403267" y="6694143"/>
            <a:ext cx="12742" cy="2145498"/>
          </a:xfrm>
          <a:prstGeom prst="line">
            <a:avLst/>
          </a:prstGeom>
          <a:ln w="19050">
            <a:solidFill>
              <a:schemeClr val="accent3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線接點 77"/>
          <p:cNvCxnSpPr/>
          <p:nvPr/>
        </p:nvCxnSpPr>
        <p:spPr>
          <a:xfrm rot="16200000">
            <a:off x="1878557" y="3066727"/>
            <a:ext cx="0" cy="864000"/>
          </a:xfrm>
          <a:prstGeom prst="line">
            <a:avLst/>
          </a:prstGeom>
          <a:ln w="19050">
            <a:solidFill>
              <a:schemeClr val="accent3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線接點 81"/>
          <p:cNvCxnSpPr/>
          <p:nvPr/>
        </p:nvCxnSpPr>
        <p:spPr>
          <a:xfrm>
            <a:off x="1430563" y="7661797"/>
            <a:ext cx="244420" cy="0"/>
          </a:xfrm>
          <a:prstGeom prst="line">
            <a:avLst/>
          </a:prstGeom>
          <a:ln w="19050">
            <a:solidFill>
              <a:schemeClr val="accent3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文字方塊 83"/>
          <p:cNvSpPr txBox="1"/>
          <p:nvPr/>
        </p:nvSpPr>
        <p:spPr>
          <a:xfrm>
            <a:off x="4968587" y="10581271"/>
            <a:ext cx="459426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實施對象：桃園市</a:t>
            </a:r>
            <a:r>
              <a:rPr lang="zh-TW" altLang="en-US" sz="1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八、九年級國中學生</a:t>
            </a:r>
            <a:r>
              <a:rPr lang="zh-TW" altLang="en-US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14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報名方式：</a:t>
            </a:r>
            <a:r>
              <a:rPr lang="en-US" altLang="zh-TW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1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各校輔導室</a:t>
            </a:r>
            <a:r>
              <a:rPr lang="zh-TW" altLang="en-US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報名或 </a:t>
            </a:r>
            <a:endParaRPr lang="en-US" altLang="zh-TW" sz="14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1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</a:t>
            </a:r>
            <a:r>
              <a:rPr lang="en-US" altLang="zh-TW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即日起掃描 </a:t>
            </a:r>
            <a:r>
              <a:rPr lang="en-US" altLang="zh-TW" sz="1400" b="1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Qrcode</a:t>
            </a:r>
            <a:r>
              <a:rPr lang="zh-TW" altLang="en-US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填寫資料</a:t>
            </a:r>
            <a:r>
              <a:rPr lang="en-US" altLang="zh-TW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辦理保險用</a:t>
            </a:r>
            <a:r>
              <a:rPr lang="en-US" altLang="zh-TW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 </a:t>
            </a:r>
          </a:p>
          <a:p>
            <a:r>
              <a:rPr lang="zh-TW" altLang="en-US" sz="1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</a:t>
            </a:r>
            <a:r>
              <a:rPr lang="en-US" altLang="zh-TW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每人最多</a:t>
            </a:r>
            <a:r>
              <a:rPr lang="en-US" altLang="zh-TW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梯次。</a:t>
            </a:r>
            <a:endParaRPr lang="en-US" altLang="zh-TW" sz="14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1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課程費用</a:t>
            </a:r>
            <a:r>
              <a:rPr lang="zh-TW" altLang="en-US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：免費</a:t>
            </a:r>
            <a:r>
              <a:rPr lang="zh-TW" altLang="en-US" sz="1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14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錄取通知：報名截止後將有專人與您聯絡。</a:t>
            </a:r>
            <a:endParaRPr lang="en-US" altLang="zh-TW" sz="14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1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</a:t>
            </a:r>
            <a:r>
              <a:rPr lang="en-US" altLang="zh-TW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(1.</a:t>
            </a:r>
            <a:r>
              <a:rPr lang="zh-TW" altLang="en-US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採先報名先錄取方式，</a:t>
            </a:r>
            <a:r>
              <a:rPr lang="en-US" altLang="zh-TW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15</a:t>
            </a:r>
            <a:r>
              <a:rPr lang="zh-TW" altLang="en-US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人以上開班。</a:t>
            </a:r>
            <a:endParaRPr lang="en-US" altLang="zh-TW" sz="14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1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 </a:t>
            </a:r>
            <a:r>
              <a:rPr lang="en-US" altLang="zh-TW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同一學校</a:t>
            </a:r>
            <a:r>
              <a:rPr lang="en-US" altLang="zh-TW" sz="1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人以上報名即有專車接送</a:t>
            </a:r>
            <a:r>
              <a:rPr lang="en-US" altLang="zh-TW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</p:txBody>
      </p:sp>
      <p:sp>
        <p:nvSpPr>
          <p:cNvPr id="86" name="文字方塊 85"/>
          <p:cNvSpPr txBox="1"/>
          <p:nvPr/>
        </p:nvSpPr>
        <p:spPr>
          <a:xfrm>
            <a:off x="717644" y="11938662"/>
            <a:ext cx="27943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2000" spc="-15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桃園市六和高級中等學校</a:t>
            </a:r>
            <a:endParaRPr lang="zh-TW" altLang="en-US" sz="2000" spc="-15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7" name="文字方塊 86"/>
          <p:cNvSpPr txBox="1"/>
          <p:nvPr/>
        </p:nvSpPr>
        <p:spPr>
          <a:xfrm>
            <a:off x="1096500" y="12295179"/>
            <a:ext cx="19543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6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LIO</a:t>
            </a: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5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HO</a:t>
            </a:r>
            <a:r>
              <a:rPr lang="en-US" altLang="zh-TW" sz="5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HIGH</a:t>
            </a:r>
            <a:r>
              <a:rPr lang="en-US" altLang="zh-TW" sz="5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5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SCHOOL</a:t>
            </a:r>
            <a:endParaRPr lang="zh-TW" altLang="en-US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26" name="Picture 2" descr="G:\04LH\六和資料10608-10707\雜項\校徽會旗校歌\六和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55" y="11993709"/>
            <a:ext cx="641873" cy="64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群組 3"/>
          <p:cNvGrpSpPr/>
          <p:nvPr/>
        </p:nvGrpSpPr>
        <p:grpSpPr>
          <a:xfrm>
            <a:off x="2296558" y="2358798"/>
            <a:ext cx="2568504" cy="2552293"/>
            <a:chOff x="2296558" y="2221647"/>
            <a:chExt cx="2568504" cy="2552293"/>
          </a:xfrm>
        </p:grpSpPr>
        <p:sp>
          <p:nvSpPr>
            <p:cNvPr id="32" name="橢圓 31"/>
            <p:cNvSpPr/>
            <p:nvPr/>
          </p:nvSpPr>
          <p:spPr>
            <a:xfrm>
              <a:off x="2296558" y="2239665"/>
              <a:ext cx="2568504" cy="2508151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33" name="文字方塊 32"/>
            <p:cNvSpPr txBox="1"/>
            <p:nvPr/>
          </p:nvSpPr>
          <p:spPr>
            <a:xfrm>
              <a:off x="2368692" y="3184407"/>
              <a:ext cx="241604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2400" dirty="0" err="1" smtClean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mBot</a:t>
              </a:r>
              <a:r>
                <a:rPr lang="zh-TW" altLang="en-US" sz="2400" dirty="0" smtClean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機器人</a:t>
              </a:r>
              <a:r>
                <a:rPr lang="zh-TW" altLang="en-US" sz="24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營隊</a:t>
              </a:r>
            </a:p>
          </p:txBody>
        </p:sp>
        <p:sp>
          <p:nvSpPr>
            <p:cNvPr id="34" name="文字方塊 33"/>
            <p:cNvSpPr txBox="1"/>
            <p:nvPr/>
          </p:nvSpPr>
          <p:spPr>
            <a:xfrm>
              <a:off x="2714943" y="2722742"/>
              <a:ext cx="172354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2400" dirty="0" smtClean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電機電</a:t>
              </a:r>
              <a:r>
                <a:rPr lang="zh-TW" altLang="en-US" sz="24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子</a:t>
              </a:r>
              <a:r>
                <a:rPr lang="zh-TW" altLang="en-US" sz="2400" dirty="0" smtClean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群</a:t>
              </a:r>
              <a:endParaRPr lang="zh-TW" altLang="en-US" sz="24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36" name="橢圓 35"/>
            <p:cNvSpPr/>
            <p:nvPr/>
          </p:nvSpPr>
          <p:spPr>
            <a:xfrm>
              <a:off x="2312769" y="2221647"/>
              <a:ext cx="2552293" cy="2552293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58" name="文字方塊 57"/>
            <p:cNvSpPr txBox="1"/>
            <p:nvPr/>
          </p:nvSpPr>
          <p:spPr>
            <a:xfrm>
              <a:off x="2961973" y="3654637"/>
              <a:ext cx="133882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dirty="0" smtClean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 </a:t>
              </a:r>
              <a:r>
                <a:rPr lang="en-US" altLang="zh-TW" dirty="0" smtClean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1/26</a:t>
              </a:r>
              <a:r>
                <a:rPr lang="zh-TW" altLang="en-US" dirty="0" smtClean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  </a:t>
              </a:r>
              <a:endParaRPr lang="en-US" altLang="zh-TW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algn="ctr"/>
              <a:r>
                <a:rPr lang="zh-TW" altLang="en-US" dirty="0" smtClean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週二上午  </a:t>
              </a:r>
              <a:endParaRPr lang="en-US" altLang="zh-TW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sp>
        <p:nvSpPr>
          <p:cNvPr id="59" name="文字方塊 58"/>
          <p:cNvSpPr txBox="1"/>
          <p:nvPr/>
        </p:nvSpPr>
        <p:spPr>
          <a:xfrm>
            <a:off x="2433367" y="7299995"/>
            <a:ext cx="1654205" cy="615553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1/26</a:t>
            </a:r>
            <a:r>
              <a:rPr lang="zh-TW" altLang="en-US" sz="16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endParaRPr lang="en-US" altLang="zh-TW" sz="1600" b="1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16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週二上午</a:t>
            </a:r>
            <a:r>
              <a:rPr lang="zh-TW" altLang="en-US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endParaRPr lang="en-US" altLang="zh-TW" b="1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5" name="文字方塊 74"/>
          <p:cNvSpPr txBox="1"/>
          <p:nvPr/>
        </p:nvSpPr>
        <p:spPr>
          <a:xfrm>
            <a:off x="915845" y="10195020"/>
            <a:ext cx="133882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24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1/26</a:t>
            </a:r>
            <a:r>
              <a:rPr lang="zh-TW" altLang="en-US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en-US" altLang="zh-TW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週二上午  </a:t>
            </a:r>
            <a:endParaRPr lang="en-US" altLang="zh-TW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9" name="文字方塊 78"/>
          <p:cNvSpPr txBox="1"/>
          <p:nvPr/>
        </p:nvSpPr>
        <p:spPr>
          <a:xfrm>
            <a:off x="800080" y="5465358"/>
            <a:ext cx="133882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24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1/26</a:t>
            </a:r>
            <a:r>
              <a:rPr lang="zh-TW" altLang="en-US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en-US" altLang="zh-TW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週二下午  </a:t>
            </a:r>
            <a:endParaRPr lang="en-US" altLang="zh-TW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046" y="10633765"/>
            <a:ext cx="1210692" cy="1210692"/>
          </a:xfrm>
          <a:prstGeom prst="rect">
            <a:avLst/>
          </a:prstGeom>
        </p:spPr>
      </p:pic>
      <p:sp>
        <p:nvSpPr>
          <p:cNvPr id="62" name="文字方塊 61"/>
          <p:cNvSpPr txBox="1"/>
          <p:nvPr/>
        </p:nvSpPr>
        <p:spPr>
          <a:xfrm>
            <a:off x="3884943" y="8617632"/>
            <a:ext cx="1654205" cy="615553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1/26</a:t>
            </a:r>
            <a:r>
              <a:rPr lang="zh-TW" altLang="en-US" sz="16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endParaRPr lang="en-US" altLang="zh-TW" sz="1600" b="1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16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週二下午</a:t>
            </a:r>
            <a:r>
              <a:rPr lang="zh-TW" altLang="en-US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endParaRPr lang="en-US" altLang="zh-TW" b="1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090651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1529</TotalTime>
  <Words>374</Words>
  <Application>Microsoft Office PowerPoint</Application>
  <PresentationFormat>A3 紙張 (297x420 公釐)</PresentationFormat>
  <Paragraphs>58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新細明體</vt:lpstr>
      <vt:lpstr>標楷體</vt:lpstr>
      <vt:lpstr>Arial</vt:lpstr>
      <vt:lpstr>Calibri</vt:lpstr>
      <vt:lpstr>Calibri Light</vt:lpstr>
      <vt:lpstr>Office 佈景主題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Windows 使用者</dc:creator>
  <cp:lastModifiedBy>User</cp:lastModifiedBy>
  <cp:revision>88</cp:revision>
  <cp:lastPrinted>2020-09-23T08:48:36Z</cp:lastPrinted>
  <dcterms:created xsi:type="dcterms:W3CDTF">2018-11-04T14:01:07Z</dcterms:created>
  <dcterms:modified xsi:type="dcterms:W3CDTF">2021-01-07T12:13:00Z</dcterms:modified>
</cp:coreProperties>
</file>